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25"/>
  </p:notesMasterIdLst>
  <p:handoutMasterIdLst>
    <p:handoutMasterId r:id="rId126"/>
  </p:handoutMasterIdLst>
  <p:sldIdLst>
    <p:sldId id="256" r:id="rId2"/>
    <p:sldId id="870" r:id="rId3"/>
    <p:sldId id="872" r:id="rId4"/>
    <p:sldId id="965" r:id="rId5"/>
    <p:sldId id="979" r:id="rId6"/>
    <p:sldId id="983" r:id="rId7"/>
    <p:sldId id="984" r:id="rId8"/>
    <p:sldId id="985" r:id="rId9"/>
    <p:sldId id="986" r:id="rId10"/>
    <p:sldId id="994" r:id="rId11"/>
    <p:sldId id="987" r:id="rId12"/>
    <p:sldId id="981" r:id="rId13"/>
    <p:sldId id="988" r:id="rId14"/>
    <p:sldId id="977" r:id="rId15"/>
    <p:sldId id="976" r:id="rId16"/>
    <p:sldId id="975" r:id="rId17"/>
    <p:sldId id="974" r:id="rId18"/>
    <p:sldId id="978" r:id="rId19"/>
    <p:sldId id="992" r:id="rId20"/>
    <p:sldId id="993" r:id="rId21"/>
    <p:sldId id="989" r:id="rId22"/>
    <p:sldId id="1008" r:id="rId23"/>
    <p:sldId id="999" r:id="rId24"/>
    <p:sldId id="1000" r:id="rId25"/>
    <p:sldId id="874" r:id="rId26"/>
    <p:sldId id="875" r:id="rId27"/>
    <p:sldId id="876" r:id="rId28"/>
    <p:sldId id="877" r:id="rId29"/>
    <p:sldId id="878" r:id="rId30"/>
    <p:sldId id="995" r:id="rId31"/>
    <p:sldId id="996" r:id="rId32"/>
    <p:sldId id="998" r:id="rId33"/>
    <p:sldId id="879" r:id="rId34"/>
    <p:sldId id="880" r:id="rId35"/>
    <p:sldId id="881" r:id="rId36"/>
    <p:sldId id="882" r:id="rId37"/>
    <p:sldId id="883" r:id="rId38"/>
    <p:sldId id="884" r:id="rId39"/>
    <p:sldId id="885" r:id="rId40"/>
    <p:sldId id="886" r:id="rId41"/>
    <p:sldId id="887" r:id="rId42"/>
    <p:sldId id="888" r:id="rId43"/>
    <p:sldId id="889" r:id="rId44"/>
    <p:sldId id="890" r:id="rId45"/>
    <p:sldId id="891" r:id="rId46"/>
    <p:sldId id="892" r:id="rId47"/>
    <p:sldId id="893" r:id="rId48"/>
    <p:sldId id="894" r:id="rId49"/>
    <p:sldId id="895" r:id="rId50"/>
    <p:sldId id="896" r:id="rId51"/>
    <p:sldId id="897" r:id="rId52"/>
    <p:sldId id="898" r:id="rId53"/>
    <p:sldId id="899" r:id="rId54"/>
    <p:sldId id="900" r:id="rId55"/>
    <p:sldId id="901" r:id="rId56"/>
    <p:sldId id="902" r:id="rId57"/>
    <p:sldId id="903" r:id="rId58"/>
    <p:sldId id="904" r:id="rId59"/>
    <p:sldId id="905" r:id="rId60"/>
    <p:sldId id="906" r:id="rId61"/>
    <p:sldId id="907" r:id="rId62"/>
    <p:sldId id="908" r:id="rId63"/>
    <p:sldId id="909" r:id="rId64"/>
    <p:sldId id="910" r:id="rId65"/>
    <p:sldId id="911" r:id="rId66"/>
    <p:sldId id="912" r:id="rId67"/>
    <p:sldId id="913" r:id="rId68"/>
    <p:sldId id="914" r:id="rId69"/>
    <p:sldId id="915" r:id="rId70"/>
    <p:sldId id="990" r:id="rId71"/>
    <p:sldId id="1006" r:id="rId72"/>
    <p:sldId id="1002" r:id="rId73"/>
    <p:sldId id="1003" r:id="rId74"/>
    <p:sldId id="1007" r:id="rId75"/>
    <p:sldId id="916" r:id="rId76"/>
    <p:sldId id="917" r:id="rId77"/>
    <p:sldId id="918" r:id="rId78"/>
    <p:sldId id="919" r:id="rId79"/>
    <p:sldId id="920" r:id="rId80"/>
    <p:sldId id="921" r:id="rId81"/>
    <p:sldId id="922" r:id="rId82"/>
    <p:sldId id="923" r:id="rId83"/>
    <p:sldId id="924" r:id="rId84"/>
    <p:sldId id="925" r:id="rId85"/>
    <p:sldId id="926" r:id="rId86"/>
    <p:sldId id="927" r:id="rId87"/>
    <p:sldId id="928" r:id="rId88"/>
    <p:sldId id="929" r:id="rId89"/>
    <p:sldId id="930" r:id="rId90"/>
    <p:sldId id="931" r:id="rId91"/>
    <p:sldId id="932" r:id="rId92"/>
    <p:sldId id="933" r:id="rId93"/>
    <p:sldId id="934" r:id="rId94"/>
    <p:sldId id="935" r:id="rId95"/>
    <p:sldId id="936" r:id="rId96"/>
    <p:sldId id="937" r:id="rId97"/>
    <p:sldId id="938" r:id="rId98"/>
    <p:sldId id="939" r:id="rId99"/>
    <p:sldId id="940" r:id="rId100"/>
    <p:sldId id="941" r:id="rId101"/>
    <p:sldId id="942" r:id="rId102"/>
    <p:sldId id="943" r:id="rId103"/>
    <p:sldId id="944" r:id="rId104"/>
    <p:sldId id="945" r:id="rId105"/>
    <p:sldId id="946" r:id="rId106"/>
    <p:sldId id="947" r:id="rId107"/>
    <p:sldId id="948" r:id="rId108"/>
    <p:sldId id="949" r:id="rId109"/>
    <p:sldId id="950" r:id="rId110"/>
    <p:sldId id="951" r:id="rId111"/>
    <p:sldId id="952" r:id="rId112"/>
    <p:sldId id="953" r:id="rId113"/>
    <p:sldId id="954" r:id="rId114"/>
    <p:sldId id="955" r:id="rId115"/>
    <p:sldId id="956" r:id="rId116"/>
    <p:sldId id="957" r:id="rId117"/>
    <p:sldId id="958" r:id="rId118"/>
    <p:sldId id="959" r:id="rId119"/>
    <p:sldId id="960" r:id="rId120"/>
    <p:sldId id="961" r:id="rId121"/>
    <p:sldId id="962" r:id="rId122"/>
    <p:sldId id="963" r:id="rId123"/>
    <p:sldId id="964" r:id="rId1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920" autoAdjust="0"/>
    <p:restoredTop sz="66896" autoAdjust="0"/>
  </p:normalViewPr>
  <p:slideViewPr>
    <p:cSldViewPr snapToGrid="0" snapToObjects="1">
      <p:cViewPr>
        <p:scale>
          <a:sx n="95" d="100"/>
          <a:sy n="95" d="100"/>
        </p:scale>
        <p:origin x="848"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67392"/>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handoutMaster" Target="handoutMasters/handoutMaster1.xml"/><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1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wmf"/><Relationship Id="rId2" Type="http://schemas.openxmlformats.org/officeDocument/2006/relationships/image" Target="../media/image30.wmf"/><Relationship Id="rId3" Type="http://schemas.openxmlformats.org/officeDocument/2006/relationships/image" Target="../media/image3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 Id="rId3" Type="http://schemas.openxmlformats.org/officeDocument/2006/relationships/image" Target="../media/image3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2.emf"/><Relationship Id="rId3"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2.emf"/><Relationship Id="rId3" Type="http://schemas.openxmlformats.org/officeDocument/2006/relationships/image" Target="../media/image3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2.emf"/><Relationship Id="rId3" Type="http://schemas.openxmlformats.org/officeDocument/2006/relationships/image" Target="../media/image3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9.emf"/><Relationship Id="rId2" Type="http://schemas.openxmlformats.org/officeDocument/2006/relationships/image" Target="../media/image32.emf"/><Relationship Id="rId3" Type="http://schemas.openxmlformats.org/officeDocument/2006/relationships/image" Target="../media/image3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0.emf"/><Relationship Id="rId2" Type="http://schemas.openxmlformats.org/officeDocument/2006/relationships/image" Target="../media/image41.emf"/><Relationship Id="rId3" Type="http://schemas.openxmlformats.org/officeDocument/2006/relationships/image" Target="../media/image4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1.emf"/><Relationship Id="rId3"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4/24/17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4/24/17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a:t>
            </a:fld>
            <a:endParaRPr lang="en-US"/>
          </a:p>
        </p:txBody>
      </p:sp>
    </p:spTree>
    <p:extLst>
      <p:ext uri="{BB962C8B-B14F-4D97-AF65-F5344CB8AC3E}">
        <p14:creationId xmlns:p14="http://schemas.microsoft.com/office/powerpoint/2010/main" val="887419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132666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288468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1260324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1186172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94047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1095431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2066269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691880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164528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501267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964638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84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253895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2006019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256670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1359372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1248296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963615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1653704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1887551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830700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1372340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Each dot represents 10,000 events, except in the lower two figures, where black</a:t>
            </a:r>
          </a:p>
          <a:p>
            <a:r>
              <a:rPr lang="en-US" sz="1200" b="0" i="0" u="none" strike="noStrike" kern="1200" baseline="0" dirty="0" smtClean="0">
                <a:solidFill>
                  <a:schemeClr val="tx1"/>
                </a:solidFill>
                <a:latin typeface="+mn-lt"/>
                <a:ea typeface="+mn-ea"/>
                <a:cs typeface="+mn-cs"/>
              </a:rPr>
              <a:t>dots are single events.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Is this a problem?</a:t>
            </a:r>
          </a:p>
        </p:txBody>
      </p:sp>
      <p:sp>
        <p:nvSpPr>
          <p:cNvPr id="4" name="Slide Number Placeholder 3"/>
          <p:cNvSpPr>
            <a:spLocks noGrp="1"/>
          </p:cNvSpPr>
          <p:nvPr>
            <p:ph type="sldNum" sz="quarter" idx="10"/>
          </p:nvPr>
        </p:nvSpPr>
        <p:spPr/>
        <p:txBody>
          <a:bodyPr/>
          <a:lstStyle/>
          <a:p>
            <a:fld id="{116FF122-A94F-7345-9DF4-33C22AD23AF7}" type="slidenum">
              <a:rPr lang="en-US" smtClean="0"/>
              <a:t>38</a:t>
            </a:fld>
            <a:endParaRPr lang="en-US"/>
          </a:p>
        </p:txBody>
      </p:sp>
    </p:spTree>
    <p:extLst>
      <p:ext uri="{BB962C8B-B14F-4D97-AF65-F5344CB8AC3E}">
        <p14:creationId xmlns:p14="http://schemas.microsoft.com/office/powerpoint/2010/main" val="1572982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p>
          <a:p>
            <a:pPr marL="0" indent="0">
              <a:buNone/>
            </a:pPr>
            <a:r>
              <a:rPr lang="en-US" altLang="zh-CN" sz="1200" dirty="0" smtClean="0">
                <a:solidFill>
                  <a:schemeClr val="tx1"/>
                </a:solidFill>
              </a:rPr>
              <a:t>Start with </a:t>
            </a:r>
            <a:r>
              <a:rPr lang="en-US" altLang="zh-CN" sz="1200" i="1" dirty="0" smtClean="0">
                <a:solidFill>
                  <a:schemeClr val="tx1"/>
                </a:solidFill>
              </a:rPr>
              <a:t>process </a:t>
            </a:r>
            <a:r>
              <a:rPr lang="en-US" altLang="zh-CN" sz="1200" dirty="0" smtClean="0">
                <a:solidFill>
                  <a:schemeClr val="tx1"/>
                </a:solidFill>
              </a:rPr>
              <a:t>data and analysis, </a:t>
            </a:r>
            <a:r>
              <a:rPr lang="en-US" altLang="zh-CN" sz="1200" i="1" dirty="0" smtClean="0">
                <a:solidFill>
                  <a:schemeClr val="tx1"/>
                </a:solidFill>
              </a:rPr>
              <a:t>only then </a:t>
            </a:r>
            <a:r>
              <a:rPr lang="en-US" altLang="zh-CN" sz="1200" dirty="0" smtClean="0">
                <a:solidFill>
                  <a:schemeClr val="tx1"/>
                </a:solidFill>
              </a:rPr>
              <a:t>explore </a:t>
            </a:r>
            <a:r>
              <a:rPr lang="en-US" altLang="zh-CN" sz="1200" i="1" dirty="0" smtClean="0">
                <a:solidFill>
                  <a:schemeClr val="tx1"/>
                </a:solidFill>
              </a:rPr>
              <a:t>frequency</a:t>
            </a:r>
            <a:r>
              <a:rPr lang="en-US" altLang="zh-CN" sz="1200" dirty="0" smtClean="0">
                <a:solidFill>
                  <a:schemeClr val="tx1"/>
                </a:solidFill>
              </a:rPr>
              <a:t> data and analysis</a:t>
            </a:r>
            <a:endParaRPr lang="en-US" altLang="zh-CN" sz="1200" i="1" dirty="0" smtClean="0">
              <a:solidFill>
                <a:schemeClr val="tx1"/>
              </a:solidFill>
            </a:endParaRPr>
          </a:p>
          <a:p>
            <a:pPr marL="0" indent="0">
              <a:buNone/>
            </a:pPr>
            <a:r>
              <a:rPr lang="en-US" sz="1200" dirty="0" smtClean="0">
                <a:solidFill>
                  <a:srgbClr val="000000"/>
                </a:solidFill>
              </a:rPr>
              <a:t>Interpreting results must be done with respect to real world expectations about the population</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1362199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49</a:t>
            </a:fld>
            <a:endParaRPr lang="en-US"/>
          </a:p>
        </p:txBody>
      </p:sp>
    </p:spTree>
    <p:extLst>
      <p:ext uri="{BB962C8B-B14F-4D97-AF65-F5344CB8AC3E}">
        <p14:creationId xmlns:p14="http://schemas.microsoft.com/office/powerpoint/2010/main" val="1544021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50</a:t>
            </a:fld>
            <a:endParaRPr lang="en-US"/>
          </a:p>
        </p:txBody>
      </p:sp>
    </p:spTree>
    <p:extLst>
      <p:ext uri="{BB962C8B-B14F-4D97-AF65-F5344CB8AC3E}">
        <p14:creationId xmlns:p14="http://schemas.microsoft.com/office/powerpoint/2010/main" val="1113055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53</a:t>
            </a:fld>
            <a:endParaRPr lang="en-US"/>
          </a:p>
        </p:txBody>
      </p:sp>
    </p:spTree>
    <p:extLst>
      <p:ext uri="{BB962C8B-B14F-4D97-AF65-F5344CB8AC3E}">
        <p14:creationId xmlns:p14="http://schemas.microsoft.com/office/powerpoint/2010/main" val="311553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54</a:t>
            </a:fld>
            <a:endParaRPr lang="en-US"/>
          </a:p>
        </p:txBody>
      </p:sp>
    </p:spTree>
    <p:extLst>
      <p:ext uri="{BB962C8B-B14F-4D97-AF65-F5344CB8AC3E}">
        <p14:creationId xmlns:p14="http://schemas.microsoft.com/office/powerpoint/2010/main" val="1183405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55</a:t>
            </a:fld>
            <a:endParaRPr lang="en-US"/>
          </a:p>
        </p:txBody>
      </p:sp>
    </p:spTree>
    <p:extLst>
      <p:ext uri="{BB962C8B-B14F-4D97-AF65-F5344CB8AC3E}">
        <p14:creationId xmlns:p14="http://schemas.microsoft.com/office/powerpoint/2010/main" val="1351874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Sound familiar?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83116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sense to me… requires you</a:t>
            </a:r>
            <a:r>
              <a:rPr lang="en-US" baseline="0" dirty="0" smtClean="0"/>
              <a:t> to really think about your </a:t>
            </a:r>
            <a:r>
              <a:rPr lang="en-US" baseline="0" dirty="0" err="1" smtClean="0"/>
              <a:t>problom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63</a:t>
            </a:fld>
            <a:endParaRPr lang="en-US"/>
          </a:p>
        </p:txBody>
      </p:sp>
    </p:spTree>
    <p:extLst>
      <p:ext uri="{BB962C8B-B14F-4D97-AF65-F5344CB8AC3E}">
        <p14:creationId xmlns:p14="http://schemas.microsoft.com/office/powerpoint/2010/main" val="83584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research!</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64</a:t>
            </a:fld>
            <a:endParaRPr lang="en-US"/>
          </a:p>
        </p:txBody>
      </p:sp>
    </p:spTree>
    <p:extLst>
      <p:ext uri="{BB962C8B-B14F-4D97-AF65-F5344CB8AC3E}">
        <p14:creationId xmlns:p14="http://schemas.microsoft.com/office/powerpoint/2010/main" val="153077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330828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θ</a:t>
            </a:r>
            <a:r>
              <a:rPr lang="en-US" baseline="30000" dirty="0" smtClean="0"/>
              <a:t>* is distinct from </a:t>
            </a:r>
            <a:r>
              <a:rPr lang="en-US" dirty="0" err="1" smtClean="0"/>
              <a:t>θ</a:t>
            </a:r>
            <a:r>
              <a:rPr lang="en-US" baseline="30000" dirty="0" smtClean="0"/>
              <a:t> –</a:t>
            </a:r>
            <a:r>
              <a:rPr lang="en-US" baseline="0" dirty="0" smtClean="0"/>
              <a:t> it represents all values the parameters can take on rather than a single value.  -- average likelihood, or evidence. A sum for discrete </a:t>
            </a:r>
            <a:r>
              <a:rPr lang="en-US" dirty="0" err="1" smtClean="0"/>
              <a:t>θ</a:t>
            </a:r>
            <a:r>
              <a:rPr lang="en-US" baseline="30000" dirty="0" smtClean="0"/>
              <a:t>,</a:t>
            </a:r>
            <a:r>
              <a:rPr lang="en-US" baseline="0" dirty="0" smtClean="0"/>
              <a:t> an integral otherwise. </a:t>
            </a:r>
          </a:p>
          <a:p>
            <a:r>
              <a:rPr lang="en-US" baseline="0" dirty="0" smtClean="0"/>
              <a:t>            </a:t>
            </a:r>
          </a:p>
        </p:txBody>
      </p:sp>
      <p:sp>
        <p:nvSpPr>
          <p:cNvPr id="4" name="Slide Number Placeholder 3"/>
          <p:cNvSpPr>
            <a:spLocks noGrp="1"/>
          </p:cNvSpPr>
          <p:nvPr>
            <p:ph type="sldNum" sz="quarter" idx="10"/>
          </p:nvPr>
        </p:nvSpPr>
        <p:spPr/>
        <p:txBody>
          <a:bodyPr/>
          <a:lstStyle/>
          <a:p>
            <a:fld id="{FD66F34B-9C4D-8640-BB34-4C24A79C9FFB}" type="slidenum">
              <a:rPr lang="en-US" smtClean="0"/>
              <a:t>65</a:t>
            </a:fld>
            <a:endParaRPr lang="en-US"/>
          </a:p>
        </p:txBody>
      </p:sp>
    </p:spTree>
    <p:extLst>
      <p:ext uri="{BB962C8B-B14F-4D97-AF65-F5344CB8AC3E}">
        <p14:creationId xmlns:p14="http://schemas.microsoft.com/office/powerpoint/2010/main" val="2094870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66</a:t>
            </a:fld>
            <a:endParaRPr lang="en-US"/>
          </a:p>
        </p:txBody>
      </p:sp>
    </p:spTree>
    <p:extLst>
      <p:ext uri="{BB962C8B-B14F-4D97-AF65-F5344CB8AC3E}">
        <p14:creationId xmlns:p14="http://schemas.microsoft.com/office/powerpoint/2010/main" val="253070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research!</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67</a:t>
            </a:fld>
            <a:endParaRPr lang="en-US"/>
          </a:p>
        </p:txBody>
      </p:sp>
    </p:spTree>
    <p:extLst>
      <p:ext uri="{BB962C8B-B14F-4D97-AF65-F5344CB8AC3E}">
        <p14:creationId xmlns:p14="http://schemas.microsoft.com/office/powerpoint/2010/main" val="823247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68</a:t>
            </a:fld>
            <a:endParaRPr lang="en-US"/>
          </a:p>
        </p:txBody>
      </p:sp>
    </p:spTree>
    <p:extLst>
      <p:ext uri="{BB962C8B-B14F-4D97-AF65-F5344CB8AC3E}">
        <p14:creationId xmlns:p14="http://schemas.microsoft.com/office/powerpoint/2010/main" val="616252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 … helps us to asses credibility.</a:t>
            </a:r>
            <a:r>
              <a:rPr lang="en-US" baseline="0" dirty="0" smtClean="0"/>
              <a:t> Dot shows the mean of the predicted values.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69</a:t>
            </a:fld>
            <a:endParaRPr lang="en-US"/>
          </a:p>
        </p:txBody>
      </p:sp>
    </p:spTree>
    <p:extLst>
      <p:ext uri="{BB962C8B-B14F-4D97-AF65-F5344CB8AC3E}">
        <p14:creationId xmlns:p14="http://schemas.microsoft.com/office/powerpoint/2010/main" val="673982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70</a:t>
            </a:fld>
            <a:endParaRPr lang="en-US"/>
          </a:p>
        </p:txBody>
      </p:sp>
    </p:spTree>
    <p:extLst>
      <p:ext uri="{BB962C8B-B14F-4D97-AF65-F5344CB8AC3E}">
        <p14:creationId xmlns:p14="http://schemas.microsoft.com/office/powerpoint/2010/main" val="304957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71</a:t>
            </a:fld>
            <a:endParaRPr lang="en-US"/>
          </a:p>
        </p:txBody>
      </p:sp>
    </p:spTree>
    <p:extLst>
      <p:ext uri="{BB962C8B-B14F-4D97-AF65-F5344CB8AC3E}">
        <p14:creationId xmlns:p14="http://schemas.microsoft.com/office/powerpoint/2010/main" val="78833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p>
          <a:p>
            <a:r>
              <a:rPr lang="en-US" dirty="0" smtClean="0"/>
              <a:t>Test ‘hit rate’ is 99%</a:t>
            </a:r>
          </a:p>
          <a:p>
            <a:r>
              <a:rPr lang="en-US" dirty="0" smtClean="0"/>
              <a:t>False alarm rate: ½</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72</a:t>
            </a:fld>
            <a:endParaRPr lang="en-US"/>
          </a:p>
        </p:txBody>
      </p:sp>
    </p:spTree>
    <p:extLst>
      <p:ext uri="{BB962C8B-B14F-4D97-AF65-F5344CB8AC3E}">
        <p14:creationId xmlns:p14="http://schemas.microsoft.com/office/powerpoint/2010/main" val="1090558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73</a:t>
            </a:fld>
            <a:endParaRPr lang="en-US"/>
          </a:p>
        </p:txBody>
      </p:sp>
    </p:spTree>
    <p:extLst>
      <p:ext uri="{BB962C8B-B14F-4D97-AF65-F5344CB8AC3E}">
        <p14:creationId xmlns:p14="http://schemas.microsoft.com/office/powerpoint/2010/main" val="2074097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74</a:t>
            </a:fld>
            <a:endParaRPr lang="en-US"/>
          </a:p>
        </p:txBody>
      </p:sp>
    </p:spTree>
    <p:extLst>
      <p:ext uri="{BB962C8B-B14F-4D97-AF65-F5344CB8AC3E}">
        <p14:creationId xmlns:p14="http://schemas.microsoft.com/office/powerpoint/2010/main" val="1365214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5085535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p>
          <a:p>
            <a:r>
              <a:rPr lang="en-US" dirty="0" smtClean="0"/>
              <a:t>Test ‘hit rate’ is 99%</a:t>
            </a:r>
          </a:p>
          <a:p>
            <a:r>
              <a:rPr lang="en-US" dirty="0" smtClean="0"/>
              <a:t>False alarm rate: ½</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75</a:t>
            </a:fld>
            <a:endParaRPr lang="en-US"/>
          </a:p>
        </p:txBody>
      </p:sp>
    </p:spTree>
    <p:extLst>
      <p:ext uri="{BB962C8B-B14F-4D97-AF65-F5344CB8AC3E}">
        <p14:creationId xmlns:p14="http://schemas.microsoft.com/office/powerpoint/2010/main" val="5535267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76</a:t>
            </a:fld>
            <a:endParaRPr lang="en-US"/>
          </a:p>
        </p:txBody>
      </p:sp>
    </p:spTree>
    <p:extLst>
      <p:ext uri="{BB962C8B-B14F-4D97-AF65-F5344CB8AC3E}">
        <p14:creationId xmlns:p14="http://schemas.microsoft.com/office/powerpoint/2010/main" val="18221146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 !!! This is the importance of priors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77</a:t>
            </a:fld>
            <a:endParaRPr lang="en-US"/>
          </a:p>
        </p:txBody>
      </p:sp>
    </p:spTree>
    <p:extLst>
      <p:ext uri="{BB962C8B-B14F-4D97-AF65-F5344CB8AC3E}">
        <p14:creationId xmlns:p14="http://schemas.microsoft.com/office/powerpoint/2010/main" val="13901791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any good?</a:t>
            </a:r>
            <a:r>
              <a:rPr lang="en-US" baseline="0" dirty="0" smtClean="0"/>
              <a:t> How do you know?</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85</a:t>
            </a:fld>
            <a:endParaRPr lang="en-US"/>
          </a:p>
        </p:txBody>
      </p:sp>
    </p:spTree>
    <p:extLst>
      <p:ext uri="{BB962C8B-B14F-4D97-AF65-F5344CB8AC3E}">
        <p14:creationId xmlns:p14="http://schemas.microsoft.com/office/powerpoint/2010/main" val="1064418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86</a:t>
            </a:fld>
            <a:endParaRPr lang="en-US"/>
          </a:p>
        </p:txBody>
      </p:sp>
    </p:spTree>
    <p:extLst>
      <p:ext uri="{BB962C8B-B14F-4D97-AF65-F5344CB8AC3E}">
        <p14:creationId xmlns:p14="http://schemas.microsoft.com/office/powerpoint/2010/main" val="1826420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solve for y by estimating b0 and b1</a:t>
            </a:r>
          </a:p>
          <a:p>
            <a:pPr marL="0" indent="0">
              <a:lnSpc>
                <a:spcPct val="110000"/>
              </a:lnSpc>
              <a:spcBef>
                <a:spcPct val="45000"/>
              </a:spcBef>
              <a:buNone/>
            </a:pPr>
            <a:r>
              <a:rPr lang="en-US" sz="1200" dirty="0" smtClean="0"/>
              <a:t>b</a:t>
            </a:r>
            <a:r>
              <a:rPr lang="en-US" sz="1200" baseline="-25000" dirty="0" smtClean="0"/>
              <a:t>0</a:t>
            </a:r>
            <a:r>
              <a:rPr lang="en-US" sz="1200" dirty="0" smtClean="0"/>
              <a:t> is the estimated average value of y when the value of x is zero</a:t>
            </a:r>
            <a:endParaRPr lang="en-US" sz="800" dirty="0" smtClean="0"/>
          </a:p>
          <a:p>
            <a:pPr marL="0" indent="0">
              <a:lnSpc>
                <a:spcPct val="110000"/>
              </a:lnSpc>
              <a:spcBef>
                <a:spcPct val="45000"/>
              </a:spcBef>
              <a:buNone/>
            </a:pPr>
            <a:r>
              <a:rPr lang="en-US" sz="1200" dirty="0" smtClean="0"/>
              <a:t>b</a:t>
            </a:r>
            <a:r>
              <a:rPr lang="en-US" sz="1200" baseline="-25000" dirty="0" smtClean="0"/>
              <a:t>1</a:t>
            </a:r>
            <a:r>
              <a:rPr lang="en-US" sz="1200" dirty="0" smtClean="0"/>
              <a:t> is the estimated change in the average value of y as a result of a one-unit change in x</a:t>
            </a:r>
          </a:p>
          <a:p>
            <a:pPr marL="0" marR="0" indent="0" algn="l" defTabSz="457200" rtl="0" eaLnBrk="1" fontAlgn="auto" latinLnBrk="0" hangingPunct="1">
              <a:lnSpc>
                <a:spcPct val="110000"/>
              </a:lnSpc>
              <a:spcBef>
                <a:spcPct val="45000"/>
              </a:spcBef>
              <a:spcAft>
                <a:spcPts val="0"/>
              </a:spcAft>
              <a:buClrTx/>
              <a:buSzTx/>
              <a:buFontTx/>
              <a:buNone/>
              <a:tabLst/>
              <a:defRPr/>
            </a:pPr>
            <a:r>
              <a:rPr lang="en-US" sz="1200" dirty="0" smtClean="0"/>
              <a:t>The simple regression line always passes through the mean of the y variable and the mean of the x variable</a:t>
            </a:r>
          </a:p>
          <a:p>
            <a:pPr marL="0" indent="0">
              <a:lnSpc>
                <a:spcPct val="110000"/>
              </a:lnSpc>
              <a:spcBef>
                <a:spcPct val="45000"/>
              </a:spcBef>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87</a:t>
            </a:fld>
            <a:endParaRPr lang="en-US"/>
          </a:p>
        </p:txBody>
      </p:sp>
    </p:spTree>
    <p:extLst>
      <p:ext uri="{BB962C8B-B14F-4D97-AF65-F5344CB8AC3E}">
        <p14:creationId xmlns:p14="http://schemas.microsoft.com/office/powerpoint/2010/main" val="3103189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89</a:t>
            </a:fld>
            <a:endParaRPr lang="en-US"/>
          </a:p>
        </p:txBody>
      </p:sp>
    </p:spTree>
    <p:extLst>
      <p:ext uri="{BB962C8B-B14F-4D97-AF65-F5344CB8AC3E}">
        <p14:creationId xmlns:p14="http://schemas.microsoft.com/office/powerpoint/2010/main" val="14796232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90</a:t>
            </a:fld>
            <a:endParaRPr lang="en-US"/>
          </a:p>
        </p:txBody>
      </p:sp>
    </p:spTree>
    <p:extLst>
      <p:ext uri="{BB962C8B-B14F-4D97-AF65-F5344CB8AC3E}">
        <p14:creationId xmlns:p14="http://schemas.microsoft.com/office/powerpoint/2010/main" val="13252900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machine learning we can play with these a bit – will get to this next week</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92</a:t>
            </a:fld>
            <a:endParaRPr lang="en-US"/>
          </a:p>
        </p:txBody>
      </p:sp>
    </p:spTree>
    <p:extLst>
      <p:ext uri="{BB962C8B-B14F-4D97-AF65-F5344CB8AC3E}">
        <p14:creationId xmlns:p14="http://schemas.microsoft.com/office/powerpoint/2010/main" val="6910749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folHlink"/>
                </a:solidFill>
              </a:rPr>
              <a:t>Here, no houses had 0 square feet, so b</a:t>
            </a:r>
            <a:r>
              <a:rPr lang="en-US" baseline="-25000" dirty="0" smtClean="0">
                <a:solidFill>
                  <a:schemeClr val="folHlink"/>
                </a:solidFill>
              </a:rPr>
              <a:t>0</a:t>
            </a:r>
            <a:r>
              <a:rPr lang="en-US" dirty="0" smtClean="0">
                <a:solidFill>
                  <a:schemeClr val="folHlink"/>
                </a:solidFill>
              </a:rPr>
              <a:t> = 98.24833 just indicates that, for houses within the range of sizes observed, $98,248.33 is the portion of the house price not explained by square feet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95</a:t>
            </a:fld>
            <a:endParaRPr lang="en-US"/>
          </a:p>
        </p:txBody>
      </p:sp>
    </p:spTree>
    <p:extLst>
      <p:ext uri="{BB962C8B-B14F-4D97-AF65-F5344CB8AC3E}">
        <p14:creationId xmlns:p14="http://schemas.microsoft.com/office/powerpoint/2010/main" val="1133529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8013711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96</a:t>
            </a:fld>
            <a:endParaRPr lang="en-US"/>
          </a:p>
        </p:txBody>
      </p:sp>
    </p:spTree>
    <p:extLst>
      <p:ext uri="{BB962C8B-B14F-4D97-AF65-F5344CB8AC3E}">
        <p14:creationId xmlns:p14="http://schemas.microsoft.com/office/powerpoint/2010/main" val="11269275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97</a:t>
            </a:fld>
            <a:endParaRPr lang="en-US"/>
          </a:p>
        </p:txBody>
      </p:sp>
    </p:spTree>
    <p:extLst>
      <p:ext uri="{BB962C8B-B14F-4D97-AF65-F5344CB8AC3E}">
        <p14:creationId xmlns:p14="http://schemas.microsoft.com/office/powerpoint/2010/main" val="12620180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101</a:t>
            </a:fld>
            <a:endParaRPr lang="en-US"/>
          </a:p>
        </p:txBody>
      </p:sp>
    </p:spTree>
    <p:extLst>
      <p:ext uri="{BB962C8B-B14F-4D97-AF65-F5344CB8AC3E}">
        <p14:creationId xmlns:p14="http://schemas.microsoft.com/office/powerpoint/2010/main" val="3980798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104</a:t>
            </a:fld>
            <a:endParaRPr lang="en-US"/>
          </a:p>
        </p:txBody>
      </p:sp>
    </p:spTree>
    <p:extLst>
      <p:ext uri="{BB962C8B-B14F-4D97-AF65-F5344CB8AC3E}">
        <p14:creationId xmlns:p14="http://schemas.microsoft.com/office/powerpoint/2010/main" val="8000700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105</a:t>
            </a:fld>
            <a:endParaRPr lang="en-US"/>
          </a:p>
        </p:txBody>
      </p:sp>
    </p:spTree>
    <p:extLst>
      <p:ext uri="{BB962C8B-B14F-4D97-AF65-F5344CB8AC3E}">
        <p14:creationId xmlns:p14="http://schemas.microsoft.com/office/powerpoint/2010/main" val="6254348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108</a:t>
            </a:fld>
            <a:endParaRPr lang="en-US"/>
          </a:p>
        </p:txBody>
      </p:sp>
    </p:spTree>
    <p:extLst>
      <p:ext uri="{BB962C8B-B14F-4D97-AF65-F5344CB8AC3E}">
        <p14:creationId xmlns:p14="http://schemas.microsoft.com/office/powerpoint/2010/main" val="9115519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109</a:t>
            </a:fld>
            <a:endParaRPr lang="en-US"/>
          </a:p>
        </p:txBody>
      </p:sp>
    </p:spTree>
    <p:extLst>
      <p:ext uri="{BB962C8B-B14F-4D97-AF65-F5344CB8AC3E}">
        <p14:creationId xmlns:p14="http://schemas.microsoft.com/office/powerpoint/2010/main" val="15111856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110</a:t>
            </a:fld>
            <a:endParaRPr lang="en-US"/>
          </a:p>
        </p:txBody>
      </p:sp>
    </p:spTree>
    <p:extLst>
      <p:ext uri="{BB962C8B-B14F-4D97-AF65-F5344CB8AC3E}">
        <p14:creationId xmlns:p14="http://schemas.microsoft.com/office/powerpoint/2010/main" val="4081740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111</a:t>
            </a:fld>
            <a:endParaRPr lang="en-US"/>
          </a:p>
        </p:txBody>
      </p:sp>
    </p:spTree>
    <p:extLst>
      <p:ext uri="{BB962C8B-B14F-4D97-AF65-F5344CB8AC3E}">
        <p14:creationId xmlns:p14="http://schemas.microsoft.com/office/powerpoint/2010/main" val="686818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112</a:t>
            </a:fld>
            <a:endParaRPr lang="en-US"/>
          </a:p>
        </p:txBody>
      </p:sp>
    </p:spTree>
    <p:extLst>
      <p:ext uri="{BB962C8B-B14F-4D97-AF65-F5344CB8AC3E}">
        <p14:creationId xmlns:p14="http://schemas.microsoft.com/office/powerpoint/2010/main" val="108292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1766422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113</a:t>
            </a:fld>
            <a:endParaRPr lang="en-US"/>
          </a:p>
        </p:txBody>
      </p:sp>
    </p:spTree>
    <p:extLst>
      <p:ext uri="{BB962C8B-B14F-4D97-AF65-F5344CB8AC3E}">
        <p14:creationId xmlns:p14="http://schemas.microsoft.com/office/powerpoint/2010/main" val="4539001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114</a:t>
            </a:fld>
            <a:endParaRPr lang="en-US"/>
          </a:p>
        </p:txBody>
      </p:sp>
    </p:spTree>
    <p:extLst>
      <p:ext uri="{BB962C8B-B14F-4D97-AF65-F5344CB8AC3E}">
        <p14:creationId xmlns:p14="http://schemas.microsoft.com/office/powerpoint/2010/main" val="18246114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(3/22/16 10:15) -----</a:t>
            </a:r>
          </a:p>
          <a:p>
            <a:r>
              <a:rPr lang="en-US"/>
              <a:t>residual confounding </a:t>
            </a:r>
          </a:p>
        </p:txBody>
      </p:sp>
      <p:sp>
        <p:nvSpPr>
          <p:cNvPr id="4" name="Slide Number Placeholder 3"/>
          <p:cNvSpPr>
            <a:spLocks noGrp="1"/>
          </p:cNvSpPr>
          <p:nvPr>
            <p:ph type="sldNum" sz="quarter" idx="10"/>
          </p:nvPr>
        </p:nvSpPr>
        <p:spPr/>
        <p:txBody>
          <a:bodyPr/>
          <a:lstStyle/>
          <a:p>
            <a:fld id="{FD66F34B-9C4D-8640-BB34-4C24A79C9FFB}" type="slidenum">
              <a:rPr lang="en-US" smtClean="0"/>
              <a:t>118</a:t>
            </a:fld>
            <a:endParaRPr lang="en-US"/>
          </a:p>
        </p:txBody>
      </p:sp>
    </p:spTree>
    <p:extLst>
      <p:ext uri="{BB962C8B-B14F-4D97-AF65-F5344CB8AC3E}">
        <p14:creationId xmlns:p14="http://schemas.microsoft.com/office/powerpoint/2010/main" val="5141933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contained 15 predictors,</a:t>
            </a:r>
            <a:r>
              <a:rPr lang="en-US" baseline="0" dirty="0" smtClean="0"/>
              <a:t> </a:t>
            </a:r>
            <a:r>
              <a:rPr lang="en-US" dirty="0" smtClean="0"/>
              <a:t>each consisting of randomly generated values, and a response variable, whose</a:t>
            </a:r>
            <a:r>
              <a:rPr lang="en-US" baseline="0" dirty="0" smtClean="0"/>
              <a:t> </a:t>
            </a:r>
            <a:r>
              <a:rPr lang="en-US" dirty="0" smtClean="0"/>
              <a:t>values were also randomly generated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119</a:t>
            </a:fld>
            <a:endParaRPr lang="en-US"/>
          </a:p>
        </p:txBody>
      </p:sp>
    </p:spTree>
    <p:extLst>
      <p:ext uri="{BB962C8B-B14F-4D97-AF65-F5344CB8AC3E}">
        <p14:creationId xmlns:p14="http://schemas.microsoft.com/office/powerpoint/2010/main" val="20086721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is percent of sample distributions that had a given R2 value (for that</a:t>
            </a:r>
            <a:r>
              <a:rPr lang="en-US" baseline="0" dirty="0" smtClean="0"/>
              <a:t> N). X axis is distribution of R2 values across the 10,000 regressions (for that 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120</a:t>
            </a:fld>
            <a:endParaRPr lang="en-US"/>
          </a:p>
        </p:txBody>
      </p:sp>
    </p:spTree>
    <p:extLst>
      <p:ext uri="{BB962C8B-B14F-4D97-AF65-F5344CB8AC3E}">
        <p14:creationId xmlns:p14="http://schemas.microsoft.com/office/powerpoint/2010/main" val="5161806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121</a:t>
            </a:fld>
            <a:endParaRPr lang="en-US"/>
          </a:p>
        </p:txBody>
      </p:sp>
    </p:spTree>
    <p:extLst>
      <p:ext uri="{BB962C8B-B14F-4D97-AF65-F5344CB8AC3E}">
        <p14:creationId xmlns:p14="http://schemas.microsoft.com/office/powerpoint/2010/main" val="1829149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184763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1529981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4/24/17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4/24/17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D9350A-A741-6B47-9E49-C361ED3BFDDC}" type="slidenum">
              <a:rPr lang="en-US"/>
              <a:pPr/>
              <a:t>‹#›</a:t>
            </a:fld>
            <a:endParaRPr lang="en-US"/>
          </a:p>
        </p:txBody>
      </p:sp>
    </p:spTree>
    <p:extLst>
      <p:ext uri="{BB962C8B-B14F-4D97-AF65-F5344CB8AC3E}">
        <p14:creationId xmlns:p14="http://schemas.microsoft.com/office/powerpoint/2010/main" val="79944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4/24/17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4/24/17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5"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27.emf"/><Relationship Id="rId5" Type="http://schemas.openxmlformats.org/officeDocument/2006/relationships/oleObject" Target="../embeddings/oleObject21.bin"/><Relationship Id="rId6" Type="http://schemas.openxmlformats.org/officeDocument/2006/relationships/image" Target="../media/image26.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22.bin"/><Relationship Id="rId5" Type="http://schemas.openxmlformats.org/officeDocument/2006/relationships/image" Target="../media/image28.emf"/><Relationship Id="rId6" Type="http://schemas.openxmlformats.org/officeDocument/2006/relationships/oleObject" Target="../embeddings/oleObject23.bin"/><Relationship Id="rId7" Type="http://schemas.openxmlformats.org/officeDocument/2006/relationships/image" Target="../media/image19.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24.bin"/><Relationship Id="rId5" Type="http://schemas.openxmlformats.org/officeDocument/2006/relationships/image" Target="../media/image21.emf"/><Relationship Id="rId6" Type="http://schemas.openxmlformats.org/officeDocument/2006/relationships/oleObject" Target="../embeddings/oleObject25.bin"/><Relationship Id="rId7" Type="http://schemas.openxmlformats.org/officeDocument/2006/relationships/image" Target="../media/image22.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29.wmf"/><Relationship Id="rId5" Type="http://schemas.openxmlformats.org/officeDocument/2006/relationships/oleObject" Target="../embeddings/oleObject27.bin"/><Relationship Id="rId6" Type="http://schemas.openxmlformats.org/officeDocument/2006/relationships/image" Target="../media/image30.wmf"/><Relationship Id="rId7" Type="http://schemas.openxmlformats.org/officeDocument/2006/relationships/oleObject" Target="../embeddings/oleObject28.bin"/><Relationship Id="rId8" Type="http://schemas.openxmlformats.org/officeDocument/2006/relationships/image" Target="../media/image31.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29.bin"/><Relationship Id="rId5" Type="http://schemas.openxmlformats.org/officeDocument/2006/relationships/image" Target="../media/image32.emf"/><Relationship Id="rId6" Type="http://schemas.openxmlformats.org/officeDocument/2006/relationships/oleObject" Target="../embeddings/oleObject30.bin"/><Relationship Id="rId7" Type="http://schemas.openxmlformats.org/officeDocument/2006/relationships/image" Target="../media/image33.emf"/><Relationship Id="rId8" Type="http://schemas.openxmlformats.org/officeDocument/2006/relationships/oleObject" Target="../embeddings/oleObject31.bin"/><Relationship Id="rId9" Type="http://schemas.openxmlformats.org/officeDocument/2006/relationships/image" Target="../media/image34.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32.bin"/><Relationship Id="rId5" Type="http://schemas.openxmlformats.org/officeDocument/2006/relationships/image" Target="../media/image35.emf"/><Relationship Id="rId6" Type="http://schemas.openxmlformats.org/officeDocument/2006/relationships/oleObject" Target="../embeddings/oleObject33.bin"/><Relationship Id="rId7" Type="http://schemas.openxmlformats.org/officeDocument/2006/relationships/image" Target="../media/image32.emf"/><Relationship Id="rId8" Type="http://schemas.openxmlformats.org/officeDocument/2006/relationships/oleObject" Target="../embeddings/oleObject34.bin"/><Relationship Id="rId9" Type="http://schemas.openxmlformats.org/officeDocument/2006/relationships/image" Target="../media/image36.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oleObject" Target="../embeddings/oleObject35.bin"/><Relationship Id="rId5" Type="http://schemas.openxmlformats.org/officeDocument/2006/relationships/image" Target="../media/image37.emf"/><Relationship Id="rId6" Type="http://schemas.openxmlformats.org/officeDocument/2006/relationships/oleObject" Target="../embeddings/oleObject36.bin"/><Relationship Id="rId7" Type="http://schemas.openxmlformats.org/officeDocument/2006/relationships/image" Target="../media/image32.emf"/><Relationship Id="rId8" Type="http://schemas.openxmlformats.org/officeDocument/2006/relationships/oleObject" Target="../embeddings/oleObject37.bin"/><Relationship Id="rId9" Type="http://schemas.openxmlformats.org/officeDocument/2006/relationships/image" Target="../media/image36.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oleObject" Target="../embeddings/oleObject38.bin"/><Relationship Id="rId5" Type="http://schemas.openxmlformats.org/officeDocument/2006/relationships/image" Target="../media/image38.emf"/><Relationship Id="rId6" Type="http://schemas.openxmlformats.org/officeDocument/2006/relationships/oleObject" Target="../embeddings/oleObject39.bin"/><Relationship Id="rId7" Type="http://schemas.openxmlformats.org/officeDocument/2006/relationships/image" Target="../media/image32.emf"/><Relationship Id="rId8" Type="http://schemas.openxmlformats.org/officeDocument/2006/relationships/oleObject" Target="../embeddings/oleObject40.bin"/><Relationship Id="rId9" Type="http://schemas.openxmlformats.org/officeDocument/2006/relationships/image" Target="../media/image36.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oleObject" Target="../embeddings/oleObject41.bin"/><Relationship Id="rId5" Type="http://schemas.openxmlformats.org/officeDocument/2006/relationships/image" Target="../media/image39.emf"/><Relationship Id="rId6" Type="http://schemas.openxmlformats.org/officeDocument/2006/relationships/oleObject" Target="../embeddings/oleObject42.bin"/><Relationship Id="rId7" Type="http://schemas.openxmlformats.org/officeDocument/2006/relationships/image" Target="../media/image32.emf"/><Relationship Id="rId8" Type="http://schemas.openxmlformats.org/officeDocument/2006/relationships/oleObject" Target="../embeddings/oleObject43.bin"/><Relationship Id="rId9" Type="http://schemas.openxmlformats.org/officeDocument/2006/relationships/image" Target="../media/image36.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oleObject" Target="../embeddings/oleObject44.bin"/><Relationship Id="rId5" Type="http://schemas.openxmlformats.org/officeDocument/2006/relationships/image" Target="../media/image40.emf"/><Relationship Id="rId6" Type="http://schemas.openxmlformats.org/officeDocument/2006/relationships/oleObject" Target="../embeddings/oleObject45.bin"/><Relationship Id="rId7" Type="http://schemas.openxmlformats.org/officeDocument/2006/relationships/image" Target="../media/image41.emf"/><Relationship Id="rId8" Type="http://schemas.openxmlformats.org/officeDocument/2006/relationships/oleObject" Target="../embeddings/oleObject46.bin"/><Relationship Id="rId9" Type="http://schemas.openxmlformats.org/officeDocument/2006/relationships/image" Target="../media/image42.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oleObject" Target="../embeddings/oleObject47.bin"/><Relationship Id="rId5" Type="http://schemas.openxmlformats.org/officeDocument/2006/relationships/image" Target="../media/image43.emf"/><Relationship Id="rId6" Type="http://schemas.openxmlformats.org/officeDocument/2006/relationships/oleObject" Target="../embeddings/oleObject48.bin"/><Relationship Id="rId7" Type="http://schemas.openxmlformats.org/officeDocument/2006/relationships/image" Target="../media/image41.emf"/><Relationship Id="rId8" Type="http://schemas.openxmlformats.org/officeDocument/2006/relationships/oleObject" Target="../embeddings/oleObject49.bin"/><Relationship Id="rId9" Type="http://schemas.openxmlformats.org/officeDocument/2006/relationships/image" Target="../media/image44.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5.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5.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4.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5.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oleObject" Target="../embeddings/oleObject3.bin"/><Relationship Id="rId5" Type="http://schemas.openxmlformats.org/officeDocument/2006/relationships/image" Target="../media/image1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oleObject" Target="../embeddings/oleObject4.bin"/><Relationship Id="rId5" Type="http://schemas.openxmlformats.org/officeDocument/2006/relationships/image" Target="../media/image16.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oleObject" Target="../embeddings/oleObject5.bin"/><Relationship Id="rId5" Type="http://schemas.openxmlformats.org/officeDocument/2006/relationships/image" Target="../media/image16.emf"/><Relationship Id="rId6" Type="http://schemas.openxmlformats.org/officeDocument/2006/relationships/oleObject" Target="../embeddings/oleObject6.bin"/><Relationship Id="rId7" Type="http://schemas.openxmlformats.org/officeDocument/2006/relationships/image" Target="../media/image1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8.bin"/><Relationship Id="rId5" Type="http://schemas.openxmlformats.org/officeDocument/2006/relationships/image" Target="../media/image19.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9.bin"/><Relationship Id="rId5" Type="http://schemas.openxmlformats.org/officeDocument/2006/relationships/image" Target="../media/image19.emf"/><Relationship Id="rId6" Type="http://schemas.openxmlformats.org/officeDocument/2006/relationships/oleObject" Target="../embeddings/oleObject10.bin"/><Relationship Id="rId7" Type="http://schemas.openxmlformats.org/officeDocument/2006/relationships/image" Target="../media/image20.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11.bin"/><Relationship Id="rId5" Type="http://schemas.openxmlformats.org/officeDocument/2006/relationships/image" Target="../media/image21.emf"/><Relationship Id="rId6" Type="http://schemas.openxmlformats.org/officeDocument/2006/relationships/oleObject" Target="../embeddings/oleObject12.bin"/><Relationship Id="rId7" Type="http://schemas.openxmlformats.org/officeDocument/2006/relationships/image" Target="../media/image22.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13.bin"/><Relationship Id="rId5" Type="http://schemas.openxmlformats.org/officeDocument/2006/relationships/image" Target="../media/image21.emf"/><Relationship Id="rId6" Type="http://schemas.openxmlformats.org/officeDocument/2006/relationships/oleObject" Target="../embeddings/oleObject14.bin"/><Relationship Id="rId7" Type="http://schemas.openxmlformats.org/officeDocument/2006/relationships/image" Target="../media/image22.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15.bin"/><Relationship Id="rId5" Type="http://schemas.openxmlformats.org/officeDocument/2006/relationships/image" Target="../media/image21.emf"/><Relationship Id="rId6" Type="http://schemas.openxmlformats.org/officeDocument/2006/relationships/oleObject" Target="../embeddings/oleObject16.bin"/><Relationship Id="rId7" Type="http://schemas.openxmlformats.org/officeDocument/2006/relationships/image" Target="../media/image23.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24.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5.emf"/><Relationship Id="rId5" Type="http://schemas.openxmlformats.org/officeDocument/2006/relationships/oleObject" Target="../embeddings/oleObject19.bin"/><Relationship Id="rId6" Type="http://schemas.openxmlformats.org/officeDocument/2006/relationships/image" Target="../media/image26.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Introductory Statistics: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Correlation &amp; </a:t>
            </a:r>
            <a:r>
              <a:rPr lang="en-US" dirty="0" smtClean="0">
                <a:latin typeface="Geneva" charset="0"/>
                <a:ea typeface="ＭＳ Ｐゴシック" charset="0"/>
                <a:cs typeface="ＭＳ Ｐゴシック" charset="0"/>
              </a:rPr>
              <a:t>Causality II</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a:t>
            </a:r>
            <a:r>
              <a:rPr lang="en-US" dirty="0" smtClean="0"/>
              <a:t>2017</a:t>
            </a:r>
          </a:p>
          <a:p>
            <a:r>
              <a:rPr lang="en-US" dirty="0"/>
              <a:t>Materials based </a:t>
            </a:r>
            <a:r>
              <a:rPr lang="en-US" dirty="0" smtClean="0"/>
              <a:t>on content from </a:t>
            </a:r>
            <a:r>
              <a:rPr lang="en-US" dirty="0"/>
              <a:t>https://</a:t>
            </a:r>
            <a:r>
              <a:rPr lang="en-US" dirty="0" err="1"/>
              <a:t>www.probabilitycourse.com</a:t>
            </a:r>
            <a:endParaRPr lang="en-US" dirty="0" smtClean="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2" name="Straight Connector 21"/>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5" name="TextBox 24"/>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 name="Title 1"/>
          <p:cNvSpPr>
            <a:spLocks noGrp="1"/>
          </p:cNvSpPr>
          <p:nvPr>
            <p:ph type="title"/>
          </p:nvPr>
        </p:nvSpPr>
        <p:spPr/>
        <p:txBody>
          <a:bodyPr/>
          <a:lstStyle/>
          <a:p>
            <a:endParaRPr lang="en-US"/>
          </a:p>
        </p:txBody>
      </p:sp>
      <p:sp>
        <p:nvSpPr>
          <p:cNvPr id="28"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smtClean="0"/>
              <a:t>Is there a difference?</a:t>
            </a:r>
            <a:endParaRPr lang="en-US" dirty="0"/>
          </a:p>
        </p:txBody>
      </p:sp>
    </p:spTree>
    <p:extLst>
      <p:ext uri="{BB962C8B-B14F-4D97-AF65-F5344CB8AC3E}">
        <p14:creationId xmlns:p14="http://schemas.microsoft.com/office/powerpoint/2010/main" val="20626527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nvPr>
        </p:nvGraphicFramePr>
        <p:xfrm>
          <a:off x="228600" y="1905000"/>
          <a:ext cx="2819400" cy="4377436"/>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333891"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333892"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7"/>
          <p:cNvSpPr>
            <a:spLocks noChangeArrowheads="1"/>
          </p:cNvSpPr>
          <p:nvPr/>
        </p:nvSpPr>
        <p:spPr bwMode="auto">
          <a:xfrm>
            <a:off x="1219200" y="5499662"/>
            <a:ext cx="7315200" cy="9842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900"/>
              <a:t>The predicted price for a house with 2000 square feet is 317.85($1,000s) = $317,850</a:t>
            </a:r>
          </a:p>
        </p:txBody>
      </p:sp>
      <p:sp>
        <p:nvSpPr>
          <p:cNvPr id="11" name="Rectangle 1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8018489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defTabSz="852488">
              <a:lnSpc>
                <a:spcPct val="90000"/>
              </a:lnSpc>
            </a:pPr>
            <a:r>
              <a:rPr lang="en-US" sz="4000" dirty="0" smtClean="0"/>
              <a:t>Coefficient of Determination</a:t>
            </a:r>
            <a:endParaRPr lang="en-US" sz="4000" dirty="0"/>
          </a:p>
        </p:txBody>
      </p:sp>
      <p:sp>
        <p:nvSpPr>
          <p:cNvPr id="2" name="Content Placeholder 1"/>
          <p:cNvSpPr>
            <a:spLocks noGrp="1"/>
          </p:cNvSpPr>
          <p:nvPr>
            <p:ph idx="1"/>
          </p:nvPr>
        </p:nvSpPr>
        <p:spPr/>
        <p:txBody>
          <a:bodyPr/>
          <a:lstStyle/>
          <a:p>
            <a:pPr marL="0" indent="0">
              <a:buNone/>
            </a:pPr>
            <a:endParaRPr lang="en-US" dirty="0" smtClean="0"/>
          </a:p>
          <a:p>
            <a:pPr marL="0" indent="0">
              <a:buNone/>
            </a:pPr>
            <a:r>
              <a:rPr lang="en-US" dirty="0" smtClean="0"/>
              <a:t>					  after minimizing</a:t>
            </a:r>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p:txBody>
      </p:sp>
      <p:graphicFrame>
        <p:nvGraphicFramePr>
          <p:cNvPr id="9" name="Object 4"/>
          <p:cNvGraphicFramePr>
            <a:graphicFrameLocks noChangeAspect="1"/>
          </p:cNvGraphicFramePr>
          <p:nvPr>
            <p:extLst/>
          </p:nvPr>
        </p:nvGraphicFramePr>
        <p:xfrm>
          <a:off x="1088989" y="2005743"/>
          <a:ext cx="2256189" cy="1194514"/>
        </p:xfrm>
        <a:graphic>
          <a:graphicData uri="http://schemas.openxmlformats.org/presentationml/2006/ole">
            <mc:AlternateContent xmlns:mc="http://schemas.openxmlformats.org/markup-compatibility/2006">
              <mc:Choice xmlns:v="urn:schemas-microsoft-com:vml" Requires="v">
                <p:oleObj spid="_x0000_s334915" name="Equation" r:id="rId4" imgW="1003300" imgH="533400" progId="Equation.3">
                  <p:embed/>
                </p:oleObj>
              </mc:Choice>
              <mc:Fallback>
                <p:oleObj name="Equation" r:id="rId4" imgW="1003300" imgH="533400" progId="Equation.3">
                  <p:embed/>
                  <p:pic>
                    <p:nvPicPr>
                      <p:cNvPr id="0" name=""/>
                      <p:cNvPicPr>
                        <a:picLocks noChangeAspect="1" noChangeArrowheads="1"/>
                      </p:cNvPicPr>
                      <p:nvPr/>
                    </p:nvPicPr>
                    <p:blipFill>
                      <a:blip r:embed="rId5"/>
                      <a:srcRect/>
                      <a:stretch>
                        <a:fillRect/>
                      </a:stretch>
                    </p:blipFill>
                    <p:spPr bwMode="auto">
                      <a:xfrm>
                        <a:off x="1088989" y="2005743"/>
                        <a:ext cx="2256189" cy="1194514"/>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nvPr>
        </p:nvGraphicFramePr>
        <p:xfrm>
          <a:off x="6168469" y="2409750"/>
          <a:ext cx="2294930" cy="605833"/>
        </p:xfrm>
        <a:graphic>
          <a:graphicData uri="http://schemas.openxmlformats.org/presentationml/2006/ole">
            <mc:AlternateContent xmlns:mc="http://schemas.openxmlformats.org/markup-compatibility/2006">
              <mc:Choice xmlns:v="urn:schemas-microsoft-com:vml" Requires="v">
                <p:oleObj spid="_x0000_s334916" name="Equation" r:id="rId6" imgW="1054100" imgH="279400" progId="Equation.3">
                  <p:embed/>
                </p:oleObj>
              </mc:Choice>
              <mc:Fallback>
                <p:oleObj name="Equation" r:id="rId6" imgW="1054100" imgH="279400" progId="Equation.3">
                  <p:embed/>
                  <p:pic>
                    <p:nvPicPr>
                      <p:cNvPr id="0" name=""/>
                      <p:cNvPicPr>
                        <a:picLocks noChangeAspect="1" noChangeArrowheads="1"/>
                      </p:cNvPicPr>
                      <p:nvPr/>
                    </p:nvPicPr>
                    <p:blipFill>
                      <a:blip r:embed="rId7"/>
                      <a:srcRect/>
                      <a:stretch>
                        <a:fillRect/>
                      </a:stretch>
                    </p:blipFill>
                    <p:spPr bwMode="auto">
                      <a:xfrm>
                        <a:off x="6168469" y="2409750"/>
                        <a:ext cx="2294930" cy="605833"/>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17966422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Tree>
    <p:extLst>
      <p:ext uri="{BB962C8B-B14F-4D97-AF65-F5344CB8AC3E}">
        <p14:creationId xmlns:p14="http://schemas.microsoft.com/office/powerpoint/2010/main" val="11158062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3420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a:t>
            </a:r>
            <a:r>
              <a:rPr lang="en-US" dirty="0"/>
              <a:t>Variation attributable to factors other than the relationship between x and y</a:t>
            </a:r>
          </a:p>
        </p:txBody>
      </p:sp>
    </p:spTree>
    <p:extLst>
      <p:ext uri="{BB962C8B-B14F-4D97-AF65-F5344CB8AC3E}">
        <p14:creationId xmlns:p14="http://schemas.microsoft.com/office/powerpoint/2010/main" val="15286902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35939"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2700">
                            <a:solidFill>
                              <a:srgbClr val="CCFF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dirty="0" smtClean="0"/>
              <a:t>Unexplained error in House Price Model (SSE)</a:t>
            </a:r>
            <a:endParaRPr lang="en-US" dirty="0"/>
          </a:p>
        </p:txBody>
      </p:sp>
      <p:sp>
        <p:nvSpPr>
          <p:cNvPr id="36869" name="Rectangle 5"/>
          <p:cNvSpPr>
            <a:spLocks noGrp="1" noChangeArrowheads="1"/>
          </p:cNvSpPr>
          <p:nvPr>
            <p:ph idx="1"/>
          </p:nvPr>
        </p:nvSpPr>
        <p:spPr>
          <a:xfrm>
            <a:off x="1128942" y="1847153"/>
            <a:ext cx="8015058" cy="4379976"/>
          </a:xfrm>
        </p:spPr>
        <p:txBody>
          <a:bodyPr/>
          <a:lstStyle/>
          <a:p>
            <a:pPr marL="0" indent="0">
              <a:buNone/>
            </a:pPr>
            <a:endParaRPr lang="en-US" dirty="0"/>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335940"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xmlns="">
                            <a:solidFill>
                              <a:srgbClr val="FFD5D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31038" y="3381744"/>
            <a:ext cx="1719368" cy="101309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Unexplained variation makes R</a:t>
            </a:r>
            <a:r>
              <a:rPr lang="en-US" sz="2000" baseline="30000" dirty="0" smtClean="0"/>
              <a:t>2</a:t>
            </a:r>
            <a:r>
              <a:rPr lang="en-US" sz="2000" dirty="0" smtClean="0"/>
              <a:t> .581</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5915424" y="3413295"/>
            <a:ext cx="1060184"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cxnSp>
        <p:nvCxnSpPr>
          <p:cNvPr id="3" name="Straight Connector 2"/>
          <p:cNvCxnSpPr/>
          <p:nvPr/>
        </p:nvCxnSpPr>
        <p:spPr>
          <a:xfrm>
            <a:off x="5950216" y="304800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801415" y="3505200"/>
            <a:ext cx="0" cy="336550"/>
          </a:xfrm>
          <a:prstGeom prst="line">
            <a:avLst/>
          </a:prstGeom>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5775616" y="283539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4610054" y="338174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2"/>
          <p:cNvSpPr>
            <a:spLocks/>
          </p:cNvSpPr>
          <p:nvPr/>
        </p:nvSpPr>
        <p:spPr bwMode="auto">
          <a:xfrm>
            <a:off x="4801415" y="3982260"/>
            <a:ext cx="2174193"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spAutoFit/>
          </a:bodyPr>
          <a:lstStyle/>
          <a:p>
            <a:endParaRPr lang="en-US"/>
          </a:p>
        </p:txBody>
      </p:sp>
    </p:spTree>
    <p:extLst>
      <p:ext uri="{BB962C8B-B14F-4D97-AF65-F5344CB8AC3E}">
        <p14:creationId xmlns:p14="http://schemas.microsoft.com/office/powerpoint/2010/main" val="20269584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839609"/>
            <a:ext cx="2970213"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Used to calculate Standard Error of regression</a:t>
            </a:r>
            <a:endParaRPr lang="en-US" dirty="0"/>
          </a:p>
        </p:txBody>
      </p:sp>
    </p:spTree>
    <p:extLst>
      <p:ext uri="{BB962C8B-B14F-4D97-AF65-F5344CB8AC3E}">
        <p14:creationId xmlns:p14="http://schemas.microsoft.com/office/powerpoint/2010/main" val="13813929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Standard Error of Estimate</a:t>
            </a:r>
          </a:p>
        </p:txBody>
      </p:sp>
      <p:sp>
        <p:nvSpPr>
          <p:cNvPr id="50179" name="Rectangle 3"/>
          <p:cNvSpPr>
            <a:spLocks noGrp="1" noChangeArrowheads="1"/>
          </p:cNvSpPr>
          <p:nvPr>
            <p:ph type="body" idx="1"/>
          </p:nvPr>
        </p:nvSpPr>
        <p:spPr>
          <a:xfrm>
            <a:off x="1301030" y="1676400"/>
            <a:ext cx="7614369" cy="1371600"/>
          </a:xfrm>
        </p:spPr>
        <p:txBody>
          <a:bodyPr/>
          <a:lstStyle/>
          <a:p>
            <a:pPr marL="0" indent="0">
              <a:buNone/>
            </a:pPr>
            <a:r>
              <a:rPr lang="en-US" dirty="0"/>
              <a:t>The standard deviation of the variation of observations around the regression line is estimated by</a:t>
            </a:r>
          </a:p>
        </p:txBody>
      </p:sp>
      <p:graphicFrame>
        <p:nvGraphicFramePr>
          <p:cNvPr id="50180" name="Object 4"/>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336995"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181" name="Object 5"/>
          <p:cNvGraphicFramePr>
            <a:graphicFrameLocks noChangeAspect="1"/>
          </p:cNvGraphicFramePr>
          <p:nvPr>
            <p:extLst/>
          </p:nvPr>
        </p:nvGraphicFramePr>
        <p:xfrm>
          <a:off x="2679700" y="3200400"/>
          <a:ext cx="3251200" cy="1471613"/>
        </p:xfrm>
        <a:graphic>
          <a:graphicData uri="http://schemas.openxmlformats.org/presentationml/2006/ole">
            <mc:AlternateContent xmlns:mc="http://schemas.openxmlformats.org/markup-compatibility/2006">
              <mc:Choice xmlns:v="urn:schemas-microsoft-com:vml" Requires="v">
                <p:oleObj spid="_x0000_s336996" name="Equation" r:id="rId5" imgW="977760" imgH="444240" progId="Equation.3">
                  <p:embed/>
                </p:oleObj>
              </mc:Choice>
              <mc:Fallback>
                <p:oleObj name="Equation" r:id="rId5" imgW="9777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9700" y="3200400"/>
                        <a:ext cx="3251200" cy="14716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50182" name="Rectangle 6"/>
          <p:cNvSpPr>
            <a:spLocks noChangeArrowheads="1"/>
          </p:cNvSpPr>
          <p:nvPr/>
        </p:nvSpPr>
        <p:spPr bwMode="auto">
          <a:xfrm>
            <a:off x="1600200" y="4800600"/>
            <a:ext cx="7086600" cy="1311275"/>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solidFill>
                  <a:srgbClr val="000000"/>
                </a:solidFill>
              </a:rPr>
              <a:t>Where</a:t>
            </a:r>
          </a:p>
          <a:p>
            <a:pPr eaLnBrk="0" hangingPunct="0"/>
            <a:r>
              <a:rPr lang="en-US" sz="2000" dirty="0">
                <a:solidFill>
                  <a:srgbClr val="000000"/>
                </a:solidFill>
              </a:rPr>
              <a:t>	SSE  = Sum of squares </a:t>
            </a:r>
            <a:r>
              <a:rPr lang="en-US" sz="2000" dirty="0" smtClean="0">
                <a:solidFill>
                  <a:srgbClr val="000000"/>
                </a:solidFill>
              </a:rPr>
              <a:t>error </a:t>
            </a:r>
            <a:endParaRPr lang="en-US" sz="2000" dirty="0">
              <a:solidFill>
                <a:srgbClr val="000000"/>
              </a:solidFill>
            </a:endParaRPr>
          </a:p>
          <a:p>
            <a:pPr eaLnBrk="0" hangingPunct="0"/>
            <a:r>
              <a:rPr lang="en-US" sz="2000" dirty="0">
                <a:solidFill>
                  <a:srgbClr val="000000"/>
                </a:solidFill>
              </a:rPr>
              <a:t>	      n = Sample size</a:t>
            </a:r>
          </a:p>
          <a:p>
            <a:pPr eaLnBrk="0" hangingPunct="0"/>
            <a:r>
              <a:rPr lang="en-US" sz="2000" dirty="0">
                <a:solidFill>
                  <a:srgbClr val="000000"/>
                </a:solidFill>
              </a:rPr>
              <a:t>   	      k = number of independent variables in the model</a:t>
            </a:r>
          </a:p>
        </p:txBody>
      </p:sp>
      <p:graphicFrame>
        <p:nvGraphicFramePr>
          <p:cNvPr id="7" name="Object 9"/>
          <p:cNvGraphicFramePr>
            <a:graphicFrameLocks noChangeAspect="1"/>
          </p:cNvGraphicFramePr>
          <p:nvPr>
            <p:extLst/>
          </p:nvPr>
        </p:nvGraphicFramePr>
        <p:xfrm>
          <a:off x="5288612" y="5038911"/>
          <a:ext cx="2657475" cy="576263"/>
        </p:xfrm>
        <a:graphic>
          <a:graphicData uri="http://schemas.openxmlformats.org/presentationml/2006/ole">
            <mc:AlternateContent xmlns:mc="http://schemas.openxmlformats.org/markup-compatibility/2006">
              <mc:Choice xmlns:v="urn:schemas-microsoft-com:vml" Requires="v">
                <p:oleObj spid="_x0000_s336997" name="Equation" r:id="rId7" imgW="1168200" imgH="253800" progId="Equation.3">
                  <p:embed/>
                </p:oleObj>
              </mc:Choice>
              <mc:Fallback>
                <p:oleObj name="Equation" r:id="rId7" imgW="1168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8612" y="5038911"/>
                        <a:ext cx="2657475" cy="576263"/>
                      </a:xfrm>
                      <a:prstGeom prst="rect">
                        <a:avLst/>
                      </a:prstGeom>
                      <a:solidFill>
                        <a:srgbClr val="FFE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8987740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396488" y="12564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SST = Total sum of squares. Used for R</a:t>
            </a:r>
            <a:r>
              <a:rPr lang="en-US" baseline="30000" dirty="0" smtClean="0"/>
              <a:t>2</a:t>
            </a:r>
            <a:r>
              <a:rPr lang="en-US" dirty="0" smtClean="0"/>
              <a:t>. Measures </a:t>
            </a:r>
            <a:r>
              <a:rPr lang="en-US" dirty="0"/>
              <a:t>the variation of the </a:t>
            </a:r>
            <a:r>
              <a:rPr lang="en-US" dirty="0" err="1"/>
              <a:t>y</a:t>
            </a:r>
            <a:r>
              <a:rPr lang="en-US" baseline="-25000" dirty="0" err="1"/>
              <a:t>i</a:t>
            </a:r>
            <a:r>
              <a:rPr lang="en-US" dirty="0"/>
              <a:t> values around their mean y</a:t>
            </a:r>
          </a:p>
        </p:txBody>
      </p:sp>
      <p:sp>
        <p:nvSpPr>
          <p:cNvPr id="40" name="Rectangle 39"/>
          <p:cNvSpPr/>
          <p:nvPr/>
        </p:nvSpPr>
        <p:spPr>
          <a:xfrm>
            <a:off x="4495800" y="49902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SSR = Regression sum of squares. Used </a:t>
            </a:r>
            <a:r>
              <a:rPr lang="en-US" dirty="0"/>
              <a:t>for </a:t>
            </a:r>
            <a:r>
              <a:rPr lang="en-US" dirty="0" smtClean="0"/>
              <a:t>R</a:t>
            </a:r>
            <a:r>
              <a:rPr lang="en-US" baseline="30000" dirty="0" smtClean="0"/>
              <a:t>2</a:t>
            </a:r>
            <a:r>
              <a:rPr lang="en-US" dirty="0" smtClean="0"/>
              <a:t>. Explained </a:t>
            </a:r>
            <a:r>
              <a:rPr lang="en-US" dirty="0"/>
              <a:t>variation attributable to the relationship between x and </a:t>
            </a:r>
            <a:r>
              <a:rPr lang="en-US" dirty="0" smtClean="0"/>
              <a:t>y</a:t>
            </a:r>
            <a:endParaRPr lang="en-US" dirty="0"/>
          </a:p>
        </p:txBody>
      </p:sp>
    </p:spTree>
    <p:extLst>
      <p:ext uri="{BB962C8B-B14F-4D97-AF65-F5344CB8AC3E}">
        <p14:creationId xmlns:p14="http://schemas.microsoft.com/office/powerpoint/2010/main" val="10880101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(sum of squares regression)</a:t>
            </a:r>
          </a:p>
          <a:p>
            <a:pPr marL="0" indent="0">
              <a:buNone/>
            </a:pPr>
            <a:r>
              <a:rPr lang="en-US" dirty="0" smtClean="0"/>
              <a:t>						(total sum of squares)</a:t>
            </a:r>
            <a:endParaRPr lang="en-US" dirty="0"/>
          </a:p>
          <a:p>
            <a:pPr marL="0" indent="0">
              <a:buNone/>
            </a:pPr>
            <a:r>
              <a:rPr lang="en-US" dirty="0" smtClean="0"/>
              <a:t>									</a:t>
            </a:r>
          </a:p>
          <a:p>
            <a:pPr marL="0" indent="0">
              <a:buNone/>
            </a:pPr>
            <a:endParaRPr lang="en-US" dirty="0"/>
          </a:p>
        </p:txBody>
      </p:sp>
      <p:graphicFrame>
        <p:nvGraphicFramePr>
          <p:cNvPr id="6"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38019" name="Equation" r:id="rId4" imgW="1066800" imgH="279400" progId="Equation.3">
                  <p:embed/>
                </p:oleObj>
              </mc:Choice>
              <mc:Fallback>
                <p:oleObj name="Equation" r:id="rId4" imgW="1066800" imgH="279400" progId="Equation.3">
                  <p:embed/>
                  <p:pic>
                    <p:nvPicPr>
                      <p:cNvPr id="0" name=""/>
                      <p:cNvPicPr>
                        <a:picLocks noChangeAspect="1" noChangeArrowheads="1"/>
                      </p:cNvPicPr>
                      <p:nvPr/>
                    </p:nvPicPr>
                    <p:blipFill>
                      <a:blip r:embed="rId5"/>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407554" name="Rectangle 2"/>
          <p:cNvSpPr>
            <a:spLocks noGrp="1" noChangeArrowheads="1"/>
          </p:cNvSpPr>
          <p:nvPr>
            <p:ph type="title"/>
          </p:nvPr>
        </p:nvSpPr>
        <p:spPr/>
        <p:txBody>
          <a:bodyPr/>
          <a:lstStyle/>
          <a:p>
            <a:r>
              <a:rPr lang="en-US" smtClean="0"/>
              <a:t>Simple Linear Regression Analysis</a:t>
            </a:r>
            <a:endParaRPr lang="en-US"/>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38020" name="Equation" r:id="rId6" imgW="635000" imgH="393700" progId="Equation.3">
                  <p:embed/>
                </p:oleObj>
              </mc:Choice>
              <mc:Fallback>
                <p:oleObj name="Equation" r:id="rId6" imgW="635000" imgH="393700" progId="Equation.3">
                  <p:embed/>
                  <p:pic>
                    <p:nvPicPr>
                      <p:cNvPr id="0" name=""/>
                      <p:cNvPicPr>
                        <a:picLocks noChangeAspect="1" noChangeArrowheads="1"/>
                      </p:cNvPicPr>
                      <p:nvPr/>
                    </p:nvPicPr>
                    <p:blipFill>
                      <a:blip r:embed="rId7"/>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38021"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3185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39043"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39044"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graphicFrame>
        <p:nvGraphicFramePr>
          <p:cNvPr id="10"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39045"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4445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0" name="Rectangle 19"/>
          <p:cNvSpPr/>
          <p:nvPr/>
        </p:nvSpPr>
        <p:spPr>
          <a:xfrm>
            <a:off x="2536691" y="929898"/>
            <a:ext cx="1743769"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022596" y="929898"/>
            <a:ext cx="2198095"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5" name="TextBox 24"/>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6" name="TextBox 25"/>
          <p:cNvSpPr txBox="1"/>
          <p:nvPr/>
        </p:nvSpPr>
        <p:spPr>
          <a:xfrm>
            <a:off x="2209317" y="449856"/>
            <a:ext cx="2433167" cy="369332"/>
          </a:xfrm>
          <a:prstGeom prst="rect">
            <a:avLst/>
          </a:prstGeom>
          <a:noFill/>
        </p:spPr>
        <p:txBody>
          <a:bodyPr wrap="none" rtlCol="0">
            <a:spAutoFit/>
          </a:bodyPr>
          <a:lstStyle/>
          <a:p>
            <a:r>
              <a:rPr lang="en-US" dirty="0" smtClean="0"/>
              <a:t>95% confidence interval</a:t>
            </a:r>
            <a:endParaRPr lang="en-US" dirty="0"/>
          </a:p>
        </p:txBody>
      </p:sp>
      <p:sp>
        <p:nvSpPr>
          <p:cNvPr id="28" name="TextBox 27"/>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Tree>
    <p:extLst>
      <p:ext uri="{BB962C8B-B14F-4D97-AF65-F5344CB8AC3E}">
        <p14:creationId xmlns:p14="http://schemas.microsoft.com/office/powerpoint/2010/main" val="167074411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40067"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40068"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14097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Predicted y</a:t>
            </a:r>
            <a:endParaRPr lang="en-US" sz="2000" baseline="-25000" dirty="0"/>
          </a:p>
        </p:txBody>
      </p:sp>
      <p:cxnSp>
        <p:nvCxnSpPr>
          <p:cNvPr id="11" name="Straight Arrow Connector 10"/>
          <p:cNvCxnSpPr>
            <a:stCxn id="10" idx="1"/>
          </p:cNvCxnSpPr>
          <p:nvPr/>
        </p:nvCxnSpPr>
        <p:spPr>
          <a:xfrm flipH="1" flipV="1">
            <a:off x="3175000" y="5041902"/>
            <a:ext cx="1409700" cy="2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40069"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8294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41091"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41092"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41093"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18439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42115"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42116"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 286.5</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42117"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33691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954132" y="2807016"/>
          <a:ext cx="2166938" cy="1338262"/>
        </p:xfrm>
        <a:graphic>
          <a:graphicData uri="http://schemas.openxmlformats.org/presentationml/2006/ole">
            <mc:AlternateContent xmlns:mc="http://schemas.openxmlformats.org/markup-compatibility/2006">
              <mc:Choice xmlns:v="urn:schemas-microsoft-com:vml" Requires="v">
                <p:oleObj spid="_x0000_s343139"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954132" y="2807016"/>
                        <a:ext cx="2166938"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343140"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343141"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86658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933450" y="2776538"/>
          <a:ext cx="3509963" cy="1338262"/>
        </p:xfrm>
        <a:graphic>
          <a:graphicData uri="http://schemas.openxmlformats.org/presentationml/2006/ole">
            <mc:AlternateContent xmlns:mc="http://schemas.openxmlformats.org/markup-compatibility/2006">
              <mc:Choice xmlns:v="urn:schemas-microsoft-com:vml" Requires="v">
                <p:oleObj spid="_x0000_s344163" name="Equation" r:id="rId4" imgW="1028700" imgH="393700" progId="Equation.3">
                  <p:embed/>
                </p:oleObj>
              </mc:Choice>
              <mc:Fallback>
                <p:oleObj name="Equation" r:id="rId4" imgW="1028700" imgH="393700" progId="Equation.3">
                  <p:embed/>
                  <p:pic>
                    <p:nvPicPr>
                      <p:cNvPr id="0" name=""/>
                      <p:cNvPicPr>
                        <a:picLocks noChangeAspect="1" noChangeArrowheads="1"/>
                      </p:cNvPicPr>
                      <p:nvPr/>
                    </p:nvPicPr>
                    <p:blipFill>
                      <a:blip r:embed="rId5"/>
                      <a:srcRect/>
                      <a:stretch>
                        <a:fillRect/>
                      </a:stretch>
                    </p:blipFill>
                    <p:spPr bwMode="auto">
                      <a:xfrm>
                        <a:off x="933450" y="2776538"/>
                        <a:ext cx="3509963" cy="13382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344164"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344165"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83715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p:txBody>
          <a:bodyPr/>
          <a:lstStyle/>
          <a:p>
            <a:r>
              <a:rPr lang="en-US"/>
              <a:t>Multiple Linear Regression</a:t>
            </a:r>
          </a:p>
        </p:txBody>
      </p:sp>
      <p:sp>
        <p:nvSpPr>
          <p:cNvPr id="992259" name="Rectangle 3"/>
          <p:cNvSpPr>
            <a:spLocks noGrp="1" noChangeArrowheads="1"/>
          </p:cNvSpPr>
          <p:nvPr>
            <p:ph type="body" idx="1"/>
          </p:nvPr>
        </p:nvSpPr>
        <p:spPr/>
        <p:txBody>
          <a:bodyPr/>
          <a:lstStyle/>
          <a:p>
            <a:pPr>
              <a:lnSpc>
                <a:spcPct val="90000"/>
              </a:lnSpc>
            </a:pPr>
            <a:r>
              <a:rPr lang="en-US" sz="2800"/>
              <a:t>More than one predictor…</a:t>
            </a:r>
          </a:p>
          <a:p>
            <a:pPr>
              <a:lnSpc>
                <a:spcPct val="90000"/>
              </a:lnSpc>
            </a:pPr>
            <a:endParaRPr lang="en-US" sz="2800"/>
          </a:p>
          <a:p>
            <a:pPr>
              <a:lnSpc>
                <a:spcPct val="90000"/>
              </a:lnSpc>
              <a:spcBef>
                <a:spcPct val="50000"/>
              </a:spcBef>
              <a:buClrTx/>
              <a:buFontTx/>
              <a:buNone/>
            </a:pPr>
            <a:r>
              <a:rPr lang="en-US" sz="2800">
                <a:sym typeface="Symbol" charset="0"/>
              </a:rPr>
              <a:t>E(y)=</a:t>
            </a:r>
            <a:r>
              <a:rPr lang="en-US" sz="2800"/>
              <a:t> </a:t>
            </a:r>
            <a:r>
              <a:rPr lang="en-US" sz="2800" i="1">
                <a:sym typeface="Symbol" charset="0"/>
              </a:rPr>
              <a:t></a:t>
            </a:r>
            <a:r>
              <a:rPr lang="en-US" sz="2800">
                <a:sym typeface="Symbol" charset="0"/>
              </a:rPr>
              <a:t> + </a:t>
            </a:r>
            <a:r>
              <a:rPr lang="en-US" sz="2800" i="1">
                <a:sym typeface="Symbol" charset="0"/>
              </a:rPr>
              <a:t></a:t>
            </a:r>
            <a:r>
              <a:rPr lang="en-US" sz="2800" baseline="-25000">
                <a:sym typeface="Symbol" charset="0"/>
              </a:rPr>
              <a:t>1</a:t>
            </a:r>
            <a:r>
              <a:rPr lang="en-US" sz="2800"/>
              <a:t>*X + </a:t>
            </a:r>
            <a:r>
              <a:rPr lang="en-US" sz="2800" i="1">
                <a:sym typeface="Symbol" charset="0"/>
              </a:rPr>
              <a:t></a:t>
            </a:r>
            <a:r>
              <a:rPr lang="en-US" sz="2800" baseline="-25000">
                <a:sym typeface="Symbol" charset="0"/>
              </a:rPr>
              <a:t>2</a:t>
            </a:r>
            <a:r>
              <a:rPr lang="en-US" sz="2800" baseline="-25000"/>
              <a:t> </a:t>
            </a:r>
            <a:r>
              <a:rPr lang="en-US" sz="2800"/>
              <a:t>*W + </a:t>
            </a:r>
            <a:r>
              <a:rPr lang="en-US" sz="2800" i="1">
                <a:sym typeface="Symbol" charset="0"/>
              </a:rPr>
              <a:t></a:t>
            </a:r>
            <a:r>
              <a:rPr lang="en-US" sz="2800" baseline="-25000">
                <a:sym typeface="Symbol" charset="0"/>
              </a:rPr>
              <a:t>3</a:t>
            </a:r>
            <a:r>
              <a:rPr lang="en-US" sz="2800"/>
              <a:t> *Z…</a:t>
            </a:r>
          </a:p>
          <a:p>
            <a:pPr>
              <a:lnSpc>
                <a:spcPct val="90000"/>
              </a:lnSpc>
              <a:spcBef>
                <a:spcPct val="50000"/>
              </a:spcBef>
              <a:buClrTx/>
              <a:buFontTx/>
              <a:buNone/>
            </a:pPr>
            <a:endParaRPr lang="en-US" sz="2800">
              <a:cs typeface="Times New Roman" charset="0"/>
            </a:endParaRPr>
          </a:p>
          <a:p>
            <a:pPr>
              <a:lnSpc>
                <a:spcPct val="90000"/>
              </a:lnSpc>
              <a:spcBef>
                <a:spcPct val="50000"/>
              </a:spcBef>
              <a:buClrTx/>
              <a:buFontTx/>
              <a:buNone/>
            </a:pPr>
            <a:r>
              <a:rPr lang="en-US" sz="2800">
                <a:cs typeface="Times New Roman" charset="0"/>
              </a:rPr>
              <a:t>Each regression coefficient is the amount of change in the outcome variable that would be expected per one-unit change of the predictor, if all other variables in the model were held constant.  </a:t>
            </a:r>
          </a:p>
          <a:p>
            <a:pPr>
              <a:lnSpc>
                <a:spcPct val="90000"/>
              </a:lnSpc>
              <a:spcBef>
                <a:spcPct val="50000"/>
              </a:spcBef>
              <a:buClrTx/>
              <a:buFontTx/>
              <a:buNone/>
            </a:pPr>
            <a:r>
              <a:rPr lang="en-US" sz="2800">
                <a:cs typeface="Times New Roman" charset="0"/>
              </a:rPr>
              <a:t> </a:t>
            </a:r>
          </a:p>
          <a:p>
            <a:pPr>
              <a:lnSpc>
                <a:spcPct val="90000"/>
              </a:lnSpc>
              <a:spcBef>
                <a:spcPct val="50000"/>
              </a:spcBef>
              <a:buClrTx/>
              <a:buFontTx/>
              <a:buNone/>
            </a:pPr>
            <a:endParaRPr lang="en-US" sz="2800">
              <a:cs typeface="Times New Roman" charset="0"/>
            </a:endParaRPr>
          </a:p>
        </p:txBody>
      </p:sp>
    </p:spTree>
    <p:extLst>
      <p:ext uri="{BB962C8B-B14F-4D97-AF65-F5344CB8AC3E}">
        <p14:creationId xmlns:p14="http://schemas.microsoft.com/office/powerpoint/2010/main" val="1779929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2259">
                                            <p:txEl>
                                              <p:pRg st="0" end="0"/>
                                            </p:txEl>
                                          </p:spTgt>
                                        </p:tgtEl>
                                        <p:attrNameLst>
                                          <p:attrName>style.visibility</p:attrName>
                                        </p:attrNameLst>
                                      </p:cBhvr>
                                      <p:to>
                                        <p:strVal val="visible"/>
                                      </p:to>
                                    </p:set>
                                    <p:anim calcmode="lin" valueType="num">
                                      <p:cBhvr additive="base">
                                        <p:cTn id="7" dur="500" fill="hold"/>
                                        <p:tgtEl>
                                          <p:spTgt spid="992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2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2259">
                                            <p:txEl>
                                              <p:pRg st="2" end="2"/>
                                            </p:txEl>
                                          </p:spTgt>
                                        </p:tgtEl>
                                        <p:attrNameLst>
                                          <p:attrName>style.visibility</p:attrName>
                                        </p:attrNameLst>
                                      </p:cBhvr>
                                      <p:to>
                                        <p:strVal val="visible"/>
                                      </p:to>
                                    </p:set>
                                    <p:anim calcmode="lin" valueType="num">
                                      <p:cBhvr additive="base">
                                        <p:cTn id="13" dur="500" fill="hold"/>
                                        <p:tgtEl>
                                          <p:spTgt spid="9922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2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2259">
                                            <p:txEl>
                                              <p:pRg st="4" end="4"/>
                                            </p:txEl>
                                          </p:spTgt>
                                        </p:tgtEl>
                                        <p:attrNameLst>
                                          <p:attrName>style.visibility</p:attrName>
                                        </p:attrNameLst>
                                      </p:cBhvr>
                                      <p:to>
                                        <p:strVal val="visible"/>
                                      </p:to>
                                    </p:set>
                                    <p:anim calcmode="lin" valueType="num">
                                      <p:cBhvr additive="base">
                                        <p:cTn id="19" dur="500" fill="hold"/>
                                        <p:tgtEl>
                                          <p:spTgt spid="99225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2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92259">
                                            <p:txEl>
                                              <p:pRg st="5" end="5"/>
                                            </p:txEl>
                                          </p:spTgt>
                                        </p:tgtEl>
                                        <p:attrNameLst>
                                          <p:attrName>style.visibility</p:attrName>
                                        </p:attrNameLst>
                                      </p:cBhvr>
                                      <p:to>
                                        <p:strVal val="visible"/>
                                      </p:to>
                                    </p:set>
                                    <p:anim calcmode="lin" valueType="num">
                                      <p:cBhvr additive="base">
                                        <p:cTn id="25" dur="500" fill="hold"/>
                                        <p:tgtEl>
                                          <p:spTgt spid="99225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225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59"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228616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7371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r>
              <a:rPr lang="en-US" dirty="0" err="1" smtClean="0"/>
              <a:t>Overfitting</a:t>
            </a:r>
            <a:endParaRPr lang="en-US" dirty="0" smtClean="0"/>
          </a:p>
          <a:p>
            <a:pPr marL="0" indent="0">
              <a:buNone/>
            </a:pPr>
            <a:r>
              <a:rPr lang="en-US" dirty="0"/>
              <a:t>	Too many </a:t>
            </a:r>
            <a:r>
              <a:rPr lang="en-US" dirty="0" smtClean="0"/>
              <a:t>x’s for the data</a:t>
            </a:r>
          </a:p>
          <a:p>
            <a:pPr marL="0" indent="0">
              <a:buNone/>
            </a:pPr>
            <a:r>
              <a:rPr lang="en-US" dirty="0"/>
              <a:t>	M</a:t>
            </a:r>
            <a:r>
              <a:rPr lang="en-US" dirty="0" smtClean="0"/>
              <a:t>inimum 10 new samples per new x</a:t>
            </a:r>
          </a:p>
          <a:p>
            <a:pPr marL="0" indent="0">
              <a:buNone/>
            </a:pPr>
            <a:r>
              <a:rPr lang="en-US" dirty="0"/>
              <a:t>	</a:t>
            </a:r>
            <a:r>
              <a:rPr lang="en-US" dirty="0" smtClean="0"/>
              <a:t>Makes the model less predictive on new samples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2815130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a:xfrm>
            <a:off x="954132" y="310162"/>
            <a:ext cx="7014265" cy="990107"/>
          </a:xfrm>
        </p:spPr>
        <p:txBody>
          <a:bodyPr/>
          <a:lstStyle/>
          <a:p>
            <a:r>
              <a:rPr lang="en-US" dirty="0" err="1" smtClean="0"/>
              <a:t>Overfitting</a:t>
            </a:r>
            <a:r>
              <a:rPr lang="en-US" dirty="0" smtClean="0"/>
              <a:t> simulation (where we </a:t>
            </a:r>
            <a:br>
              <a:rPr lang="en-US" dirty="0" smtClean="0"/>
            </a:br>
            <a:r>
              <a:rPr lang="en-US" dirty="0" smtClean="0"/>
              <a:t>know the ‘true’ population has R</a:t>
            </a:r>
            <a:r>
              <a:rPr lang="en-US" baseline="30000" dirty="0" smtClean="0"/>
              <a:t>2</a:t>
            </a:r>
            <a:r>
              <a:rPr lang="en-US" dirty="0" smtClean="0"/>
              <a:t>=0)</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Line Callout 1 1"/>
          <p:cNvSpPr/>
          <p:nvPr/>
        </p:nvSpPr>
        <p:spPr>
          <a:xfrm>
            <a:off x="627494" y="4852948"/>
            <a:ext cx="1224744" cy="529137"/>
          </a:xfrm>
          <a:prstGeom prst="borderCallout1">
            <a:avLst>
              <a:gd name="adj1" fmla="val 22860"/>
              <a:gd name="adj2" fmla="val 113889"/>
              <a:gd name="adj3" fmla="val -38185"/>
              <a:gd name="adj4" fmla="val 149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True R</a:t>
            </a:r>
            <a:r>
              <a:rPr lang="en-US" baseline="30000" dirty="0" smtClean="0"/>
              <a:t>2 </a:t>
            </a:r>
            <a:r>
              <a:rPr lang="en-US" dirty="0" smtClean="0"/>
              <a:t>= 0</a:t>
            </a:r>
            <a:endParaRPr lang="en-US" dirty="0"/>
          </a:p>
        </p:txBody>
      </p:sp>
      <p:sp>
        <p:nvSpPr>
          <p:cNvPr id="3" name="Rectangle 2"/>
          <p:cNvSpPr/>
          <p:nvPr/>
        </p:nvSpPr>
        <p:spPr>
          <a:xfrm>
            <a:off x="5700352" y="1904999"/>
            <a:ext cx="2268045" cy="997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regression models in simulation have 15 predictors</a:t>
            </a:r>
            <a:endParaRPr lang="en-US" dirty="0"/>
          </a:p>
        </p:txBody>
      </p:sp>
      <p:sp>
        <p:nvSpPr>
          <p:cNvPr id="10"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574076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44333"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286818"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771788"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014273"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741608"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39" name="Title 1"/>
          <p:cNvSpPr>
            <a:spLocks noGrp="1"/>
          </p:cNvSpPr>
          <p:nvPr>
            <p:ph type="title"/>
          </p:nvPr>
        </p:nvSpPr>
        <p:spPr>
          <a:xfrm>
            <a:off x="1896228" y="279861"/>
            <a:ext cx="6280441" cy="990107"/>
          </a:xfrm>
        </p:spPr>
        <p:txBody>
          <a:bodyPr anchor="t"/>
          <a:lstStyle/>
          <a:p>
            <a:r>
              <a:rPr lang="en-US" dirty="0" smtClean="0"/>
              <a:t>Is there a difference?</a:t>
            </a:r>
            <a:endParaRPr lang="en-US" dirty="0"/>
          </a:p>
        </p:txBody>
      </p:sp>
    </p:spTree>
    <p:extLst>
      <p:ext uri="{BB962C8B-B14F-4D97-AF65-F5344CB8AC3E}">
        <p14:creationId xmlns:p14="http://schemas.microsoft.com/office/powerpoint/2010/main" val="172323998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3 cases/predictor: </a:t>
            </a:r>
            <a:br>
              <a:rPr lang="en-US" dirty="0" smtClean="0"/>
            </a:br>
            <a:r>
              <a:rPr lang="en-US" dirty="0" smtClean="0"/>
              <a:t>mean R</a:t>
            </a:r>
            <a:r>
              <a:rPr lang="en-US" baseline="30000" dirty="0" smtClean="0"/>
              <a:t>2</a:t>
            </a:r>
            <a:r>
              <a:rPr lang="en-US" dirty="0" smtClean="0"/>
              <a:t> looks like .3</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Line Callout 1 1"/>
          <p:cNvSpPr/>
          <p:nvPr/>
        </p:nvSpPr>
        <p:spPr>
          <a:xfrm>
            <a:off x="6622201" y="3507427"/>
            <a:ext cx="2359256" cy="2146785"/>
          </a:xfrm>
          <a:prstGeom prst="borderCallout1">
            <a:avLst>
              <a:gd name="adj1" fmla="val 17967"/>
              <a:gd name="adj2" fmla="val -5223"/>
              <a:gd name="adj3" fmla="val 35565"/>
              <a:gd name="adj4" fmla="val -74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(N=50).</a:t>
            </a:r>
            <a:endParaRPr lang="en-US" dirty="0"/>
          </a:p>
        </p:txBody>
      </p:sp>
      <p:sp>
        <p:nvSpPr>
          <p:cNvPr id="6"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13106001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13 </a:t>
            </a:r>
            <a:r>
              <a:rPr lang="en-US" dirty="0"/>
              <a:t>cases/predictor: </a:t>
            </a:r>
            <a:br>
              <a:rPr lang="en-US" dirty="0"/>
            </a:br>
            <a:r>
              <a:rPr lang="en-US" dirty="0"/>
              <a:t>mean R</a:t>
            </a:r>
            <a:r>
              <a:rPr lang="en-US" baseline="30000" dirty="0"/>
              <a:t>2</a:t>
            </a:r>
            <a:r>
              <a:rPr lang="en-US" dirty="0"/>
              <a:t> looks like </a:t>
            </a:r>
            <a:r>
              <a:rPr lang="en-US" dirty="0" smtClean="0"/>
              <a:t>.05</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Line Callout 1 1"/>
          <p:cNvSpPr/>
          <p:nvPr/>
        </p:nvSpPr>
        <p:spPr>
          <a:xfrm>
            <a:off x="5775465" y="1224679"/>
            <a:ext cx="2359256" cy="2146785"/>
          </a:xfrm>
          <a:prstGeom prst="borderCallout1">
            <a:avLst>
              <a:gd name="adj1" fmla="val 17967"/>
              <a:gd name="adj2" fmla="val -5223"/>
              <a:gd name="adj3" fmla="val 64438"/>
              <a:gd name="adj4" fmla="val -114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(N=200)</a:t>
            </a:r>
            <a:endParaRPr lang="en-US" dirty="0"/>
          </a:p>
        </p:txBody>
      </p:sp>
      <p:sp>
        <p:nvSpPr>
          <p:cNvPr id="5"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176171751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Summary</a:t>
            </a:r>
          </a:p>
        </p:txBody>
      </p:sp>
      <p:sp>
        <p:nvSpPr>
          <p:cNvPr id="72707" name="Rectangle 3"/>
          <p:cNvSpPr>
            <a:spLocks noGrp="1" noChangeArrowheads="1"/>
          </p:cNvSpPr>
          <p:nvPr>
            <p:ph idx="1"/>
          </p:nvPr>
        </p:nvSpPr>
        <p:spPr/>
        <p:txBody>
          <a:bodyPr/>
          <a:lstStyle/>
          <a:p>
            <a:pPr marL="0" indent="0" defTabSz="852488">
              <a:lnSpc>
                <a:spcPct val="90000"/>
              </a:lnSpc>
              <a:buNone/>
            </a:pPr>
            <a:r>
              <a:rPr lang="en-US" dirty="0"/>
              <a:t>Introduced correlation analysis</a:t>
            </a:r>
          </a:p>
          <a:p>
            <a:pPr marL="0" indent="0" defTabSz="852488">
              <a:lnSpc>
                <a:spcPct val="90000"/>
              </a:lnSpc>
              <a:buNone/>
            </a:pPr>
            <a:r>
              <a:rPr lang="en-US" dirty="0"/>
              <a:t>Discussed correlation to measure the strength of a linear association</a:t>
            </a:r>
          </a:p>
          <a:p>
            <a:pPr marL="0" indent="0" defTabSz="852488">
              <a:lnSpc>
                <a:spcPct val="90000"/>
              </a:lnSpc>
              <a:buNone/>
            </a:pPr>
            <a:r>
              <a:rPr lang="en-US" dirty="0"/>
              <a:t>Introduced simple linear regression analysis</a:t>
            </a:r>
          </a:p>
          <a:p>
            <a:pPr marL="0" indent="0" defTabSz="852488">
              <a:lnSpc>
                <a:spcPct val="90000"/>
              </a:lnSpc>
              <a:buNone/>
            </a:pPr>
            <a:r>
              <a:rPr lang="en-US" dirty="0"/>
              <a:t>Calculated the coefficients for the simple linear regression equation</a:t>
            </a:r>
          </a:p>
          <a:p>
            <a:pPr marL="0" indent="0" defTabSz="852488">
              <a:lnSpc>
                <a:spcPct val="90000"/>
              </a:lnSpc>
              <a:buNone/>
            </a:pPr>
            <a:r>
              <a:rPr lang="en-US" dirty="0" smtClean="0"/>
              <a:t>Addressed </a:t>
            </a:r>
            <a:r>
              <a:rPr lang="en-US" dirty="0"/>
              <a:t>assumptions of regression and </a:t>
            </a:r>
            <a:r>
              <a:rPr lang="en-US" dirty="0" smtClean="0"/>
              <a:t>correlation</a:t>
            </a:r>
          </a:p>
          <a:p>
            <a:pPr marL="0" indent="0">
              <a:buNone/>
            </a:pPr>
            <a:r>
              <a:rPr lang="en-US" dirty="0"/>
              <a:t>Addressed </a:t>
            </a:r>
            <a:r>
              <a:rPr lang="en-US" dirty="0" smtClean="0"/>
              <a:t>prediction </a:t>
            </a:r>
            <a:r>
              <a:rPr lang="en-US" dirty="0"/>
              <a:t>of individual values</a:t>
            </a:r>
          </a:p>
          <a:p>
            <a:pPr marL="0" indent="0">
              <a:buNone/>
            </a:pPr>
            <a:r>
              <a:rPr lang="en-US" dirty="0"/>
              <a:t>Discussed residual analysis</a:t>
            </a:r>
          </a:p>
          <a:p>
            <a:pPr marL="0" indent="0" defTabSz="852488">
              <a:lnSpc>
                <a:spcPct val="90000"/>
              </a:lnSpc>
              <a:buNone/>
            </a:pPr>
            <a:endParaRPr lang="en-US"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2852396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dirty="0"/>
              <a:t>Regression tells us to what extent a group of independent variables </a:t>
            </a:r>
            <a:r>
              <a:rPr lang="en-US" i="1" dirty="0"/>
              <a:t>predict </a:t>
            </a:r>
            <a:r>
              <a:rPr lang="en-US" dirty="0"/>
              <a:t>or </a:t>
            </a:r>
            <a:r>
              <a:rPr lang="en-US" i="1" dirty="0"/>
              <a:t>explain </a:t>
            </a:r>
            <a:r>
              <a:rPr lang="en-US" dirty="0"/>
              <a:t>a dependent variable </a:t>
            </a:r>
          </a:p>
          <a:p>
            <a:pPr marL="0" indent="0">
              <a:buNone/>
            </a:pPr>
            <a:r>
              <a:rPr lang="en-US" dirty="0" smtClean="0"/>
              <a:t>It </a:t>
            </a:r>
            <a:r>
              <a:rPr lang="en-US" dirty="0"/>
              <a:t>is based on the same assumptions as correlation</a:t>
            </a:r>
          </a:p>
          <a:p>
            <a:pPr marL="0" indent="0">
              <a:buNone/>
            </a:pPr>
            <a:r>
              <a:rPr lang="en-US" dirty="0" smtClean="0"/>
              <a:t>In addition, predictor variables that are not independent can mess it up</a:t>
            </a:r>
          </a:p>
          <a:p>
            <a:pPr marL="0" indent="0">
              <a:buNone/>
            </a:pPr>
            <a:r>
              <a:rPr lang="en-US" dirty="0" smtClean="0"/>
              <a:t>Over fitting can be a problem (too little data for the number of independent variables)</a:t>
            </a:r>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123</a:t>
            </a:fld>
            <a:endParaRPr lang="en-US" dirty="0"/>
          </a:p>
        </p:txBody>
      </p:sp>
    </p:spTree>
    <p:extLst>
      <p:ext uri="{BB962C8B-B14F-4D97-AF65-F5344CB8AC3E}">
        <p14:creationId xmlns:p14="http://schemas.microsoft.com/office/powerpoint/2010/main" val="1632477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44333"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286818"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771788"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014273"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741608"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752166"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39" name="TextBox 38"/>
          <p:cNvSpPr txBox="1"/>
          <p:nvPr/>
        </p:nvSpPr>
        <p:spPr>
          <a:xfrm>
            <a:off x="2209317" y="449856"/>
            <a:ext cx="2433167" cy="369332"/>
          </a:xfrm>
          <a:prstGeom prst="rect">
            <a:avLst/>
          </a:prstGeom>
          <a:noFill/>
        </p:spPr>
        <p:txBody>
          <a:bodyPr wrap="none" rtlCol="0">
            <a:spAutoFit/>
          </a:bodyPr>
          <a:lstStyle/>
          <a:p>
            <a:r>
              <a:rPr lang="en-US" dirty="0" smtClean="0"/>
              <a:t>95% confidence interval</a:t>
            </a:r>
            <a:endParaRPr lang="en-US" dirty="0"/>
          </a:p>
        </p:txBody>
      </p:sp>
      <p:sp>
        <p:nvSpPr>
          <p:cNvPr id="43" name="TextBox 42"/>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Tree>
    <p:extLst>
      <p:ext uri="{BB962C8B-B14F-4D97-AF65-F5344CB8AC3E}">
        <p14:creationId xmlns:p14="http://schemas.microsoft.com/office/powerpoint/2010/main" val="428175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528071"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1638963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309002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3251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57499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54493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81748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5996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30245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78730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03391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419945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797861"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41453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1938521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39" name="Rectangle 38"/>
          <p:cNvSpPr/>
          <p:nvPr/>
        </p:nvSpPr>
        <p:spPr>
          <a:xfrm>
            <a:off x="3289654"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532139"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774624"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44564"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4017109"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4259594"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502079"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986929"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5233538"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4399081"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997487"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14164"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897293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44333"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286818"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771788"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014273"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741608"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752166"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1218832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Tree>
    <p:extLst>
      <p:ext uri="{BB962C8B-B14F-4D97-AF65-F5344CB8AC3E}">
        <p14:creationId xmlns:p14="http://schemas.microsoft.com/office/powerpoint/2010/main" val="1597816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cxnSp>
        <p:nvCxnSpPr>
          <p:cNvPr id="3" name="Straight Arrow Connector 2"/>
          <p:cNvCxnSpPr/>
          <p:nvPr/>
        </p:nvCxnSpPr>
        <p:spPr>
          <a:xfrm>
            <a:off x="3421390" y="1855694"/>
            <a:ext cx="2727448"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634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Causality</a:t>
            </a:r>
            <a:endParaRPr lang="en-US" dirty="0"/>
          </a:p>
        </p:txBody>
      </p:sp>
      <p:sp>
        <p:nvSpPr>
          <p:cNvPr id="3" name="Text Placeholder 2"/>
          <p:cNvSpPr>
            <a:spLocks noGrp="1"/>
          </p:cNvSpPr>
          <p:nvPr>
            <p:ph idx="1"/>
          </p:nvPr>
        </p:nvSpPr>
        <p:spPr>
          <a:xfrm>
            <a:off x="1128943" y="1847153"/>
            <a:ext cx="7609868" cy="4379976"/>
          </a:xfrm>
        </p:spPr>
        <p:txBody>
          <a:bodyPr/>
          <a:lstStyle/>
          <a:p>
            <a:r>
              <a:rPr lang="en-US" dirty="0" smtClean="0"/>
              <a:t>How </a:t>
            </a:r>
            <a:r>
              <a:rPr lang="en-US" dirty="0"/>
              <a:t>do we </a:t>
            </a:r>
            <a:r>
              <a:rPr lang="en-US" i="1" dirty="0"/>
              <a:t>infer </a:t>
            </a:r>
            <a:r>
              <a:rPr lang="en-US" dirty="0"/>
              <a:t>causality? </a:t>
            </a:r>
            <a:endParaRPr lang="en-US" dirty="0" smtClean="0"/>
          </a:p>
          <a:p>
            <a:r>
              <a:rPr lang="en-US" dirty="0" smtClean="0"/>
              <a:t>How </a:t>
            </a:r>
            <a:r>
              <a:rPr lang="en-US" dirty="0"/>
              <a:t>do we prove it</a:t>
            </a:r>
            <a:r>
              <a:rPr lang="en-US" dirty="0" smtClean="0"/>
              <a:t>?</a:t>
            </a:r>
          </a:p>
          <a:p>
            <a:pPr lvl="1"/>
            <a:r>
              <a:rPr lang="en-US" dirty="0"/>
              <a:t>Why is it hard to prove causality</a:t>
            </a:r>
          </a:p>
          <a:p>
            <a:pPr lvl="1"/>
            <a:r>
              <a:rPr lang="en-US" dirty="0"/>
              <a:t>Why do we need to prove causality</a:t>
            </a:r>
            <a:r>
              <a:rPr lang="en-US" dirty="0" smtClean="0"/>
              <a:t>?</a:t>
            </a:r>
            <a:endParaRPr lang="en-US" dirty="0" smtClean="0"/>
          </a:p>
        </p:txBody>
      </p:sp>
      <p:sp>
        <p:nvSpPr>
          <p:cNvPr id="4" name="Date Placeholder 3"/>
          <p:cNvSpPr>
            <a:spLocks noGrp="1"/>
          </p:cNvSpPr>
          <p:nvPr>
            <p:ph type="dt" sz="half" idx="10"/>
          </p:nvPr>
        </p:nvSpPr>
        <p:spPr/>
        <p:txBody>
          <a:bodyPr/>
          <a:lstStyle/>
          <a:p>
            <a:fld id="{111EEF3B-ABF2-AA4E-9E24-0C6256942674}" type="datetime1">
              <a:rPr lang="en-US" smtClean="0"/>
              <a:t>4/24/17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7785821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cxnSp>
        <p:nvCxnSpPr>
          <p:cNvPr id="3" name="Straight Arrow Connector 2"/>
          <p:cNvCxnSpPr/>
          <p:nvPr/>
        </p:nvCxnSpPr>
        <p:spPr>
          <a:xfrm>
            <a:off x="3421390" y="1855694"/>
            <a:ext cx="2727448"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153605" y="3344621"/>
            <a:ext cx="1110625" cy="369332"/>
          </a:xfrm>
          <a:prstGeom prst="rect">
            <a:avLst/>
          </a:prstGeom>
          <a:noFill/>
        </p:spPr>
        <p:txBody>
          <a:bodyPr wrap="none" rtlCol="0">
            <a:spAutoFit/>
          </a:bodyPr>
          <a:lstStyle/>
          <a:p>
            <a:r>
              <a:rPr lang="en-US" smtClean="0"/>
              <a:t>Effect size</a:t>
            </a:r>
            <a:endParaRPr lang="en-US" dirty="0"/>
          </a:p>
        </p:txBody>
      </p:sp>
      <p:pic>
        <p:nvPicPr>
          <p:cNvPr id="43" name="Picture 4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389" y="2329357"/>
            <a:ext cx="4572000" cy="2513283"/>
          </a:xfrm>
          <a:prstGeom prst="rect">
            <a:avLst/>
          </a:prstGeom>
        </p:spPr>
      </p:pic>
      <p:pic>
        <p:nvPicPr>
          <p:cNvPr id="48" name="Picture 4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56205" y="2335025"/>
            <a:ext cx="4572000" cy="2513283"/>
          </a:xfrm>
          <a:prstGeom prst="rect">
            <a:avLst/>
          </a:prstGeom>
        </p:spPr>
      </p:pic>
    </p:spTree>
    <p:extLst>
      <p:ext uri="{BB962C8B-B14F-4D97-AF65-F5344CB8AC3E}">
        <p14:creationId xmlns:p14="http://schemas.microsoft.com/office/powerpoint/2010/main" val="6866941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09332" y="929898"/>
            <a:ext cx="22286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903968"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790002" y="929898"/>
            <a:ext cx="232595"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7199433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09332" y="929898"/>
            <a:ext cx="22286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903968"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790002" y="929898"/>
            <a:ext cx="232595"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8693984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09332" y="929898"/>
            <a:ext cx="22286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903968"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790002" y="929898"/>
            <a:ext cx="232595"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mc:AlternateContent xmlns:mc="http://schemas.openxmlformats.org/markup-compatibility/2006">
        <mc:Choice xmlns:a14="http://schemas.microsoft.com/office/drawing/2010/main" Requires="a14">
          <p:sp>
            <p:nvSpPr>
              <p:cNvPr id="37"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dirty="0" smtClean="0"/>
                  <a:t>What if we increase </a:t>
                </a:r>
                <a14:m>
                  <m:oMath xmlns:m="http://schemas.openxmlformats.org/officeDocument/2006/math">
                    <m:r>
                      <a:rPr lang="en-US" i="1" smtClean="0">
                        <a:latin typeface="Cambria Math" charset="0"/>
                        <a:ea typeface="Cambria Math" charset="0"/>
                        <a:cs typeface="Cambria Math" charset="0"/>
                      </a:rPr>
                      <m:t>𝛼</m:t>
                    </m:r>
                  </m:oMath>
                </a14:m>
                <a:r>
                  <a:rPr lang="en-US" dirty="0" smtClean="0"/>
                  <a:t>?</a:t>
                </a:r>
                <a:endParaRPr lang="en-US" dirty="0"/>
              </a:p>
            </p:txBody>
          </p:sp>
        </mc:Choice>
        <mc:Fallback>
          <p:sp>
            <p:nvSpPr>
              <p:cNvPr id="37" name="Title 1"/>
              <p:cNvSpPr txBox="1">
                <a:spLocks noRot="1" noChangeAspect="1" noMove="1" noResize="1" noEditPoints="1" noAdjustHandles="1" noChangeArrowheads="1" noChangeShapeType="1" noTextEdit="1"/>
              </p:cNvSpPr>
              <p:nvPr/>
            </p:nvSpPr>
            <p:spPr>
              <a:xfrm>
                <a:off x="1896228" y="279861"/>
                <a:ext cx="6280441" cy="990107"/>
              </a:xfrm>
              <a:prstGeom prst="rect">
                <a:avLst/>
              </a:prstGeom>
              <a:blipFill rotWithShape="0">
                <a:blip r:embed="rId3"/>
                <a:stretch>
                  <a:fillRect l="-3883" t="-18519"/>
                </a:stretch>
              </a:blipFill>
            </p:spPr>
            <p:txBody>
              <a:bodyPr/>
              <a:lstStyle/>
              <a:p>
                <a:r>
                  <a:rPr lang="en-US">
                    <a:noFill/>
                  </a:rPr>
                  <a:t> </a:t>
                </a:r>
              </a:p>
            </p:txBody>
          </p:sp>
        </mc:Fallback>
      </mc:AlternateContent>
    </p:spTree>
    <p:extLst>
      <p:ext uri="{BB962C8B-B14F-4D97-AF65-F5344CB8AC3E}">
        <p14:creationId xmlns:p14="http://schemas.microsoft.com/office/powerpoint/2010/main" val="17383541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62548" y="929898"/>
            <a:ext cx="731754"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903968"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532196" y="929898"/>
            <a:ext cx="719670"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mc:AlternateContent xmlns:mc="http://schemas.openxmlformats.org/markup-compatibility/2006">
        <mc:Choice xmlns:a14="http://schemas.microsoft.com/office/drawing/2010/main" Requires="a14">
          <p:sp>
            <p:nvSpPr>
              <p:cNvPr id="37"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dirty="0" smtClean="0"/>
                  <a:t>What if we increase </a:t>
                </a:r>
                <a14:m>
                  <m:oMath xmlns:m="http://schemas.openxmlformats.org/officeDocument/2006/math">
                    <m:r>
                      <a:rPr lang="en-US" i="1" smtClean="0">
                        <a:latin typeface="Cambria Math" charset="0"/>
                        <a:ea typeface="Cambria Math" charset="0"/>
                        <a:cs typeface="Cambria Math" charset="0"/>
                      </a:rPr>
                      <m:t>𝛼</m:t>
                    </m:r>
                  </m:oMath>
                </a14:m>
                <a:r>
                  <a:rPr lang="en-US" dirty="0" smtClean="0"/>
                  <a:t>?</a:t>
                </a:r>
                <a:endParaRPr lang="en-US" dirty="0"/>
              </a:p>
            </p:txBody>
          </p:sp>
        </mc:Choice>
        <mc:Fallback>
          <p:sp>
            <p:nvSpPr>
              <p:cNvPr id="37" name="Title 1"/>
              <p:cNvSpPr txBox="1">
                <a:spLocks noRot="1" noChangeAspect="1" noMove="1" noResize="1" noEditPoints="1" noAdjustHandles="1" noChangeArrowheads="1" noChangeShapeType="1" noTextEdit="1"/>
              </p:cNvSpPr>
              <p:nvPr/>
            </p:nvSpPr>
            <p:spPr>
              <a:xfrm>
                <a:off x="1896228" y="279861"/>
                <a:ext cx="6280441" cy="990107"/>
              </a:xfrm>
              <a:prstGeom prst="rect">
                <a:avLst/>
              </a:prstGeom>
              <a:blipFill rotWithShape="0">
                <a:blip r:embed="rId3"/>
                <a:stretch>
                  <a:fillRect l="-3883" t="-18519"/>
                </a:stretch>
              </a:blipFill>
            </p:spPr>
            <p:txBody>
              <a:bodyPr/>
              <a:lstStyle/>
              <a:p>
                <a:r>
                  <a:rPr lang="en-US">
                    <a:noFill/>
                  </a:rPr>
                  <a:t> </a:t>
                </a:r>
              </a:p>
            </p:txBody>
          </p:sp>
        </mc:Fallback>
      </mc:AlternateContent>
    </p:spTree>
    <p:extLst>
      <p:ext uri="{BB962C8B-B14F-4D97-AF65-F5344CB8AC3E}">
        <p14:creationId xmlns:p14="http://schemas.microsoft.com/office/powerpoint/2010/main" val="6470584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priors</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pic>
        <p:nvPicPr>
          <p:cNvPr id="7" name="Picture 6" descr="Screen Shot 2015-02-14 at 6.23.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Tree>
    <p:extLst>
      <p:ext uri="{BB962C8B-B14F-4D97-AF65-F5344CB8AC3E}">
        <p14:creationId xmlns:p14="http://schemas.microsoft.com/office/powerpoint/2010/main" val="2042924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Plausibility of the hypothesis </a:t>
            </a:r>
            <a:r>
              <a:rPr lang="en-US" dirty="0" smtClean="0"/>
              <a:t>(</a:t>
            </a:r>
            <a:r>
              <a:rPr lang="en-US" i="1" dirty="0" smtClean="0"/>
              <a:t>inference</a:t>
            </a:r>
            <a:r>
              <a:rPr lang="en-US" i="1" dirty="0"/>
              <a:t>)</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366755" y="2159001"/>
            <a:ext cx="1266918"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‘Prior’: </a:t>
            </a:r>
            <a:br>
              <a:rPr lang="en-US" dirty="0" smtClean="0"/>
            </a:br>
            <a:r>
              <a:rPr lang="en-US" dirty="0" smtClean="0"/>
              <a:t>Before the </a:t>
            </a:r>
          </a:p>
          <a:p>
            <a:r>
              <a:rPr lang="en-US" dirty="0" smtClean="0"/>
              <a:t>experiment</a:t>
            </a:r>
            <a:endParaRPr lang="en-US" dirty="0"/>
          </a:p>
        </p:txBody>
      </p:sp>
    </p:spTree>
    <p:extLst>
      <p:ext uri="{BB962C8B-B14F-4D97-AF65-F5344CB8AC3E}">
        <p14:creationId xmlns:p14="http://schemas.microsoft.com/office/powerpoint/2010/main" val="1466699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a:t>S</a:t>
            </a:r>
            <a:r>
              <a:rPr lang="en-US" dirty="0" smtClean="0"/>
              <a:t>tatistical significance’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234573" y="4346223"/>
            <a:ext cx="118000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Calculated </a:t>
            </a:r>
            <a:br>
              <a:rPr lang="en-US" dirty="0" smtClean="0"/>
            </a:br>
            <a:r>
              <a:rPr lang="en-US" i="1" dirty="0" smtClean="0"/>
              <a:t>p </a:t>
            </a:r>
            <a:r>
              <a:rPr lang="en-US" dirty="0" smtClean="0"/>
              <a:t>value</a:t>
            </a:r>
            <a:endParaRPr lang="en-US" dirty="0"/>
          </a:p>
        </p:txBody>
      </p:sp>
    </p:spTree>
    <p:extLst>
      <p:ext uri="{BB962C8B-B14F-4D97-AF65-F5344CB8AC3E}">
        <p14:creationId xmlns:p14="http://schemas.microsoft.com/office/powerpoint/2010/main" val="1829727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3100410" y="4289216"/>
            <a:ext cx="305057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Hypothesis more plausible</a:t>
            </a:r>
            <a:br>
              <a:rPr lang="en-US" dirty="0" smtClean="0"/>
            </a:br>
            <a:r>
              <a:rPr lang="en-US" dirty="0" smtClean="0"/>
              <a:t>than it should be (Type I Error)</a:t>
            </a:r>
            <a:endParaRPr lang="en-US" dirty="0"/>
          </a:p>
        </p:txBody>
      </p:sp>
    </p:spTree>
    <p:extLst>
      <p:ext uri="{BB962C8B-B14F-4D97-AF65-F5344CB8AC3E}">
        <p14:creationId xmlns:p14="http://schemas.microsoft.com/office/powerpoint/2010/main" val="1717224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11" name="TextBox 10"/>
          <p:cNvSpPr txBox="1"/>
          <p:nvPr/>
        </p:nvSpPr>
        <p:spPr>
          <a:xfrm>
            <a:off x="3100410" y="3812966"/>
            <a:ext cx="351460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Alternatively, a small sample </a:t>
            </a:r>
            <a:br>
              <a:rPr lang="en-US" dirty="0" smtClean="0"/>
            </a:br>
            <a:r>
              <a:rPr lang="en-US" dirty="0" smtClean="0"/>
              <a:t>may cause a Type II error (failure to </a:t>
            </a:r>
            <a:br>
              <a:rPr lang="en-US" dirty="0" smtClean="0"/>
            </a:br>
            <a:r>
              <a:rPr lang="en-US" dirty="0" smtClean="0"/>
              <a:t>detect a true difference) due to </a:t>
            </a:r>
            <a:br>
              <a:rPr lang="en-US" dirty="0" smtClean="0"/>
            </a:br>
            <a:r>
              <a:rPr lang="en-US" dirty="0" smtClean="0"/>
              <a:t>random sampling bias</a:t>
            </a:r>
            <a:endParaRPr lang="en-US" dirty="0"/>
          </a:p>
        </p:txBody>
      </p:sp>
    </p:spTree>
    <p:extLst>
      <p:ext uri="{BB962C8B-B14F-4D97-AF65-F5344CB8AC3E}">
        <p14:creationId xmlns:p14="http://schemas.microsoft.com/office/powerpoint/2010/main" val="2038184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Frequentist </a:t>
            </a:r>
            <a:r>
              <a:rPr lang="en-US" i="1" dirty="0"/>
              <a:t>vs</a:t>
            </a:r>
            <a:r>
              <a:rPr lang="en-US" dirty="0"/>
              <a:t> Bayesian </a:t>
            </a:r>
            <a:r>
              <a:rPr lang="en-US" dirty="0" smtClean="0"/>
              <a:t>Approaches</a:t>
            </a:r>
            <a:endParaRPr lang="en-US" dirty="0"/>
          </a:p>
        </p:txBody>
      </p:sp>
      <p:sp>
        <p:nvSpPr>
          <p:cNvPr id="3" name="Text Placeholder 2"/>
          <p:cNvSpPr>
            <a:spLocks noGrp="1"/>
          </p:cNvSpPr>
          <p:nvPr>
            <p:ph type="body" idx="1"/>
          </p:nvPr>
        </p:nvSpPr>
        <p:spPr/>
        <p:txBody>
          <a:bodyPr/>
          <a:lstStyle/>
          <a:p>
            <a:r>
              <a:rPr lang="en-US" dirty="0" smtClean="0"/>
              <a:t>Formalizing Causality</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4/24/17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76694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this have to do with causality?</a:t>
            </a:r>
            <a:endParaRPr lang="en-US" dirty="0"/>
          </a:p>
        </p:txBody>
      </p:sp>
      <p:sp>
        <p:nvSpPr>
          <p:cNvPr id="3" name="Content Placeholder 2"/>
          <p:cNvSpPr>
            <a:spLocks noGrp="1"/>
          </p:cNvSpPr>
          <p:nvPr>
            <p:ph idx="1"/>
          </p:nvPr>
        </p:nvSpPr>
        <p:spPr>
          <a:xfrm>
            <a:off x="1128942" y="1423820"/>
            <a:ext cx="7761058" cy="4379976"/>
          </a:xfrm>
        </p:spPr>
        <p:txBody>
          <a:bodyPr/>
          <a:lstStyle/>
          <a:p>
            <a:pPr marL="342900" lvl="1" indent="-342900">
              <a:buClr>
                <a:schemeClr val="accent3"/>
              </a:buClr>
              <a:buSzTx/>
            </a:pPr>
            <a:r>
              <a:rPr lang="en-US" dirty="0" smtClean="0"/>
              <a:t>Example: A/B testing</a:t>
            </a:r>
          </a:p>
          <a:p>
            <a:pPr marL="342900" lvl="1" indent="-342900">
              <a:buClr>
                <a:schemeClr val="accent3"/>
              </a:buClr>
              <a:buSzTx/>
            </a:pPr>
            <a:r>
              <a:rPr lang="en-US" dirty="0" smtClean="0"/>
              <a:t>What to know if A better or B better</a:t>
            </a:r>
          </a:p>
          <a:p>
            <a:pPr marL="571500" lvl="2" indent="-342900">
              <a:buClr>
                <a:schemeClr val="accent3"/>
              </a:buClr>
            </a:pPr>
            <a:r>
              <a:rPr lang="en-US" dirty="0"/>
              <a:t>E.g., A is </a:t>
            </a:r>
            <a:r>
              <a:rPr lang="en-US" dirty="0" smtClean="0"/>
              <a:t>stylus, B is finger</a:t>
            </a:r>
            <a:endParaRPr lang="en-US" dirty="0"/>
          </a:p>
          <a:p>
            <a:pPr marL="571500" lvl="2" indent="-342900">
              <a:buClr>
                <a:schemeClr val="accent3"/>
              </a:buClr>
            </a:pPr>
            <a:r>
              <a:rPr lang="en-US" dirty="0" smtClean="0"/>
              <a:t>Measure speed of entering text</a:t>
            </a:r>
          </a:p>
          <a:p>
            <a:pPr marL="342900" lvl="1" indent="-342900">
              <a:buClr>
                <a:schemeClr val="accent3"/>
              </a:buClr>
              <a:buSzTx/>
            </a:pPr>
            <a:r>
              <a:rPr lang="en-US" dirty="0" smtClean="0"/>
              <a:t>Split participants in two groups.</a:t>
            </a:r>
          </a:p>
          <a:p>
            <a:pPr marL="342900" lvl="1" indent="-342900">
              <a:buClr>
                <a:schemeClr val="accent3"/>
              </a:buClr>
              <a:buSzTx/>
            </a:pPr>
            <a:r>
              <a:rPr lang="en-US" dirty="0" smtClean="0"/>
              <a:t>Hold everything the same, except…</a:t>
            </a:r>
          </a:p>
          <a:p>
            <a:pPr marL="342900" lvl="1" indent="-342900">
              <a:buClr>
                <a:schemeClr val="accent3"/>
              </a:buClr>
              <a:buSzTx/>
            </a:pPr>
            <a:r>
              <a:rPr lang="en-US" dirty="0" smtClean="0"/>
              <a:t>Group 1 uses stylus (A); group 2 uses finger (B)</a:t>
            </a:r>
          </a:p>
          <a:p>
            <a:pPr marL="342900" lvl="1" indent="-342900">
              <a:buClr>
                <a:schemeClr val="accent3"/>
              </a:buClr>
              <a:buSzTx/>
            </a:pPr>
            <a:r>
              <a:rPr lang="en-US" smtClean="0"/>
              <a:t>Run a null </a:t>
            </a:r>
            <a:r>
              <a:rPr lang="en-US" dirty="0" smtClean="0"/>
              <a:t>hypothesis test</a:t>
            </a:r>
          </a:p>
          <a:p>
            <a:pPr marL="342900" lvl="1" indent="-342900">
              <a:buClr>
                <a:schemeClr val="accent3"/>
              </a:buClr>
              <a:buSzTx/>
            </a:pPr>
            <a:r>
              <a:rPr lang="en-US" dirty="0" smtClean="0"/>
              <a:t>Then if there is a difference in typing speed, we can say it was caused by text entry method (A/B)</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25585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3857369" y="5597111"/>
            <a:ext cx="1909497" cy="369332"/>
          </a:xfrm>
          <a:prstGeom prst="rect">
            <a:avLst/>
          </a:prstGeom>
          <a:noFill/>
        </p:spPr>
        <p:txBody>
          <a:bodyPr wrap="none" rtlCol="0">
            <a:spAutoFit/>
          </a:bodyPr>
          <a:lstStyle/>
          <a:p>
            <a:r>
              <a:rPr lang="en-US" dirty="0" smtClean="0"/>
              <a:t>Text </a:t>
            </a:r>
            <a:r>
              <a:rPr lang="en-US" smtClean="0"/>
              <a:t>entry method</a:t>
            </a:r>
            <a:endParaRPr lang="en-US" dirty="0"/>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cxnSp>
        <p:nvCxnSpPr>
          <p:cNvPr id="3" name="Straight Arrow Connector 2"/>
          <p:cNvCxnSpPr/>
          <p:nvPr/>
        </p:nvCxnSpPr>
        <p:spPr>
          <a:xfrm>
            <a:off x="3421390" y="1855694"/>
            <a:ext cx="2727448"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153605" y="3344621"/>
            <a:ext cx="1110625" cy="369332"/>
          </a:xfrm>
          <a:prstGeom prst="rect">
            <a:avLst/>
          </a:prstGeom>
          <a:noFill/>
        </p:spPr>
        <p:txBody>
          <a:bodyPr wrap="none" rtlCol="0">
            <a:spAutoFit/>
          </a:bodyPr>
          <a:lstStyle/>
          <a:p>
            <a:r>
              <a:rPr lang="en-US" smtClean="0"/>
              <a:t>Effect size</a:t>
            </a:r>
            <a:endParaRPr lang="en-US" dirty="0"/>
          </a:p>
        </p:txBody>
      </p:sp>
      <p:pic>
        <p:nvPicPr>
          <p:cNvPr id="43" name="Picture 4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389" y="2329357"/>
            <a:ext cx="4572000" cy="2513283"/>
          </a:xfrm>
          <a:prstGeom prst="rect">
            <a:avLst/>
          </a:prstGeom>
        </p:spPr>
      </p:pic>
      <p:pic>
        <p:nvPicPr>
          <p:cNvPr id="48" name="Picture 4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56205" y="2335025"/>
            <a:ext cx="4572000" cy="2513283"/>
          </a:xfrm>
          <a:prstGeom prst="rect">
            <a:avLst/>
          </a:prstGeom>
        </p:spPr>
      </p:pic>
      <p:sp>
        <p:nvSpPr>
          <p:cNvPr id="49" name="TextBox 48"/>
          <p:cNvSpPr txBox="1"/>
          <p:nvPr/>
        </p:nvSpPr>
        <p:spPr>
          <a:xfrm>
            <a:off x="2993449" y="5101368"/>
            <a:ext cx="767903" cy="369332"/>
          </a:xfrm>
          <a:prstGeom prst="rect">
            <a:avLst/>
          </a:prstGeom>
          <a:noFill/>
        </p:spPr>
        <p:txBody>
          <a:bodyPr wrap="none" rtlCol="0">
            <a:spAutoFit/>
          </a:bodyPr>
          <a:lstStyle/>
          <a:p>
            <a:r>
              <a:rPr lang="en-US" smtClean="0"/>
              <a:t>Finger</a:t>
            </a:r>
            <a:endParaRPr lang="en-US" dirty="0"/>
          </a:p>
        </p:txBody>
      </p:sp>
      <p:sp>
        <p:nvSpPr>
          <p:cNvPr id="50" name="TextBox 49"/>
          <p:cNvSpPr txBox="1"/>
          <p:nvPr/>
        </p:nvSpPr>
        <p:spPr>
          <a:xfrm>
            <a:off x="5873776" y="5104248"/>
            <a:ext cx="736099" cy="369332"/>
          </a:xfrm>
          <a:prstGeom prst="rect">
            <a:avLst/>
          </a:prstGeom>
          <a:noFill/>
        </p:spPr>
        <p:txBody>
          <a:bodyPr wrap="none" rtlCol="0">
            <a:spAutoFit/>
          </a:bodyPr>
          <a:lstStyle/>
          <a:p>
            <a:r>
              <a:rPr lang="en-US" smtClean="0"/>
              <a:t>Stylus</a:t>
            </a:r>
            <a:endParaRPr lang="en-US" dirty="0"/>
          </a:p>
        </p:txBody>
      </p:sp>
    </p:spTree>
    <p:extLst>
      <p:ext uri="{BB962C8B-B14F-4D97-AF65-F5344CB8AC3E}">
        <p14:creationId xmlns:p14="http://schemas.microsoft.com/office/powerpoint/2010/main" val="19334342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581768" y="2356533"/>
            <a:ext cx="1600200" cy="2602925"/>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521901" y="1624695"/>
            <a:ext cx="1600200" cy="3350261"/>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3857369" y="5597111"/>
            <a:ext cx="1909497" cy="369332"/>
          </a:xfrm>
          <a:prstGeom prst="rect">
            <a:avLst/>
          </a:prstGeom>
          <a:noFill/>
        </p:spPr>
        <p:txBody>
          <a:bodyPr wrap="none" rtlCol="0">
            <a:spAutoFit/>
          </a:bodyPr>
          <a:lstStyle/>
          <a:p>
            <a:r>
              <a:rPr lang="en-US" dirty="0" smtClean="0"/>
              <a:t>Text </a:t>
            </a:r>
            <a:r>
              <a:rPr lang="en-US" smtClean="0"/>
              <a:t>entry method</a:t>
            </a:r>
            <a:endParaRPr lang="en-US" dirty="0"/>
          </a:p>
        </p:txBody>
      </p:sp>
      <p:sp>
        <p:nvSpPr>
          <p:cNvPr id="41" name="TextBox 40"/>
          <p:cNvSpPr txBox="1"/>
          <p:nvPr/>
        </p:nvSpPr>
        <p:spPr>
          <a:xfrm rot="16200000">
            <a:off x="761214" y="2660624"/>
            <a:ext cx="1346844" cy="369332"/>
          </a:xfrm>
          <a:prstGeom prst="rect">
            <a:avLst/>
          </a:prstGeom>
          <a:noFill/>
        </p:spPr>
        <p:txBody>
          <a:bodyPr wrap="none" rtlCol="0">
            <a:spAutoFit/>
          </a:bodyPr>
          <a:lstStyle/>
          <a:p>
            <a:r>
              <a:rPr lang="en-US" smtClean="0"/>
              <a:t>Mean speed</a:t>
            </a:r>
            <a:endParaRPr lang="en-US" dirty="0"/>
          </a:p>
        </p:txBody>
      </p:sp>
      <p:sp>
        <p:nvSpPr>
          <p:cNvPr id="45" name="TextBox 44"/>
          <p:cNvSpPr txBox="1"/>
          <p:nvPr/>
        </p:nvSpPr>
        <p:spPr>
          <a:xfrm>
            <a:off x="2134210" y="2341035"/>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7202366" y="1624695"/>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49" name="TextBox 48"/>
          <p:cNvSpPr txBox="1"/>
          <p:nvPr/>
        </p:nvSpPr>
        <p:spPr>
          <a:xfrm>
            <a:off x="2993449" y="5101368"/>
            <a:ext cx="767903" cy="369332"/>
          </a:xfrm>
          <a:prstGeom prst="rect">
            <a:avLst/>
          </a:prstGeom>
          <a:noFill/>
        </p:spPr>
        <p:txBody>
          <a:bodyPr wrap="none" rtlCol="0">
            <a:spAutoFit/>
          </a:bodyPr>
          <a:lstStyle/>
          <a:p>
            <a:r>
              <a:rPr lang="en-US" smtClean="0"/>
              <a:t>Finger</a:t>
            </a:r>
            <a:endParaRPr lang="en-US" dirty="0"/>
          </a:p>
        </p:txBody>
      </p:sp>
      <p:sp>
        <p:nvSpPr>
          <p:cNvPr id="50" name="TextBox 49"/>
          <p:cNvSpPr txBox="1"/>
          <p:nvPr/>
        </p:nvSpPr>
        <p:spPr>
          <a:xfrm>
            <a:off x="5953951" y="5101367"/>
            <a:ext cx="736099" cy="369332"/>
          </a:xfrm>
          <a:prstGeom prst="rect">
            <a:avLst/>
          </a:prstGeom>
          <a:noFill/>
        </p:spPr>
        <p:txBody>
          <a:bodyPr wrap="none" rtlCol="0">
            <a:spAutoFit/>
          </a:bodyPr>
          <a:lstStyle/>
          <a:p>
            <a:r>
              <a:rPr lang="en-US" smtClean="0"/>
              <a:t>Stylus</a:t>
            </a:r>
            <a:endParaRPr lang="en-US" dirty="0"/>
          </a:p>
        </p:txBody>
      </p:sp>
      <p:cxnSp>
        <p:nvCxnSpPr>
          <p:cNvPr id="3" name="Straight Connector 2"/>
          <p:cNvCxnSpPr/>
          <p:nvPr/>
        </p:nvCxnSpPr>
        <p:spPr>
          <a:xfrm flipV="1">
            <a:off x="3379588" y="2129180"/>
            <a:ext cx="2323" cy="445091"/>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322001" y="1402148"/>
            <a:ext cx="2323" cy="445091"/>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95444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Flaws with p values</a:t>
            </a:r>
            <a:endParaRPr lang="en-US" dirty="0"/>
          </a:p>
        </p:txBody>
      </p:sp>
      <p:sp>
        <p:nvSpPr>
          <p:cNvPr id="3" name="Content Placeholder 2"/>
          <p:cNvSpPr>
            <a:spLocks noGrp="1"/>
          </p:cNvSpPr>
          <p:nvPr>
            <p:ph idx="1"/>
          </p:nvPr>
        </p:nvSpPr>
        <p:spPr/>
        <p:txBody>
          <a:bodyPr/>
          <a:lstStyle/>
          <a:p>
            <a:r>
              <a:rPr lang="en-US" dirty="0" smtClean="0"/>
              <a:t>Does not tell us the likelihood something is true. It only lets us reject or accept a </a:t>
            </a:r>
            <a:r>
              <a:rPr lang="en-US" dirty="0" err="1" smtClean="0"/>
              <a:t>hyp</a:t>
            </a:r>
            <a:r>
              <a:rPr lang="en-US" dirty="0" smtClean="0"/>
              <a:t>.</a:t>
            </a:r>
          </a:p>
          <a:p>
            <a:r>
              <a:rPr lang="en-US" dirty="0" smtClean="0"/>
              <a:t>Gives a yes or no answer: Either the null hypothesis is rejected (the result would be unlikely [defined by </a:t>
            </a:r>
            <a:r>
              <a:rPr lang="en-US" dirty="0" smtClean="0">
                <a:sym typeface="Symbol" charset="0"/>
              </a:rPr>
              <a:t>] </a:t>
            </a:r>
            <a:r>
              <a:rPr lang="en-US" dirty="0" smtClean="0"/>
              <a:t>in a world where the null hypothesis was true) or it </a:t>
            </a:r>
            <a:r>
              <a:rPr lang="en-US" i="1" dirty="0" smtClean="0"/>
              <a:t>cannot be rejected</a:t>
            </a:r>
          </a:p>
          <a:p>
            <a:r>
              <a:rPr lang="en-US" dirty="0" smtClean="0"/>
              <a:t>Doesn’t take prior knowledge into account</a:t>
            </a:r>
          </a:p>
          <a:p>
            <a:r>
              <a:rPr lang="en-US" dirty="0" smtClean="0"/>
              <a:t>Based on assumed ‘average’ sample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13584524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flaws</a:t>
            </a:r>
            <a:endParaRPr lang="en-US" dirty="0"/>
          </a:p>
        </p:txBody>
      </p:sp>
      <p:sp>
        <p:nvSpPr>
          <p:cNvPr id="3" name="Content Placeholder 2"/>
          <p:cNvSpPr>
            <a:spLocks noGrp="1"/>
          </p:cNvSpPr>
          <p:nvPr>
            <p:ph idx="1"/>
          </p:nvPr>
        </p:nvSpPr>
        <p:spPr/>
        <p:txBody>
          <a:bodyPr/>
          <a:lstStyle/>
          <a:p>
            <a:pPr marL="0" indent="0">
              <a:buNone/>
            </a:pPr>
            <a:r>
              <a:rPr lang="en-US" altLang="zh-CN" dirty="0"/>
              <a:t>These are </a:t>
            </a:r>
            <a:r>
              <a:rPr lang="en-US" altLang="zh-CN" i="1" dirty="0"/>
              <a:t>estimates </a:t>
            </a:r>
            <a:r>
              <a:rPr lang="en-US" altLang="zh-CN" dirty="0"/>
              <a:t>and we can make two kinds of errors </a:t>
            </a:r>
            <a:r>
              <a:rPr lang="en-US" altLang="zh-CN" dirty="0" smtClean="0"/>
              <a:t>(false positives &amp; negatives)</a:t>
            </a:r>
            <a:endParaRPr lang="en-US" altLang="zh-CN" dirty="0"/>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p>
          <a:p>
            <a:pPr marL="0" indent="0">
              <a:buNone/>
            </a:pPr>
            <a:r>
              <a:rPr lang="en-US" dirty="0" smtClean="0"/>
              <a:t>Can only reject hypotheses [as discussed]</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1611524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Potential Errors</a:t>
            </a:r>
            <a:endParaRPr lang="en-US" dirty="0"/>
          </a:p>
        </p:txBody>
      </p:sp>
      <p:graphicFrame>
        <p:nvGraphicFramePr>
          <p:cNvPr id="7" name="Group 37"/>
          <p:cNvGraphicFramePr>
            <a:graphicFrameLocks noGrp="1"/>
          </p:cNvGraphicFramePr>
          <p:nvPr>
            <p:extLst/>
          </p:nvPr>
        </p:nvGraphicFramePr>
        <p:xfrm>
          <a:off x="1567351" y="1478704"/>
          <a:ext cx="5958630" cy="3688080"/>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7912067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478704"/>
          <a:ext cx="5958630" cy="3688080"/>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3590040" y="4191000"/>
            <a:ext cx="1878116" cy="975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247095" y="5166782"/>
            <a:ext cx="3792189" cy="1588203"/>
          </a:xfrm>
          <a:prstGeom prst="borderCallout1">
            <a:avLst>
              <a:gd name="adj1" fmla="val 18750"/>
              <a:gd name="adj2" fmla="val -2381"/>
              <a:gd name="adj3" fmla="val -15489"/>
              <a:gd name="adj4" fmla="val -1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Erroneously detect a difference (Type I error).  Directly affected by </a:t>
            </a:r>
            <a:r>
              <a:rPr lang="el-GR" dirty="0"/>
              <a:t>α</a:t>
            </a:r>
            <a:r>
              <a:rPr lang="en-US" dirty="0" smtClean="0">
                <a:sym typeface="Symbol" charset="0"/>
              </a:rPr>
              <a:t>: at .05 we make a Type I error 5 out of 100 tries. .01 reduces this error to 1 out of 100 tries.</a:t>
            </a:r>
            <a:endParaRPr lang="en-US" dirty="0"/>
          </a:p>
        </p:txBody>
      </p:sp>
    </p:spTree>
    <p:extLst>
      <p:ext uri="{BB962C8B-B14F-4D97-AF65-F5344CB8AC3E}">
        <p14:creationId xmlns:p14="http://schemas.microsoft.com/office/powerpoint/2010/main" val="5935252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478704"/>
          <a:ext cx="5958630" cy="3688080"/>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5512748" y="3303189"/>
            <a:ext cx="2013233" cy="925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452420" y="4910094"/>
            <a:ext cx="3564306" cy="1427468"/>
          </a:xfrm>
          <a:prstGeom prst="borderCallout1">
            <a:avLst>
              <a:gd name="adj1" fmla="val -2071"/>
              <a:gd name="adj2" fmla="val 18469"/>
              <a:gd name="adj3" fmla="val -65650"/>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Fail to detect a </a:t>
            </a:r>
            <a:r>
              <a:rPr lang="en-US" dirty="0"/>
              <a:t>t</a:t>
            </a:r>
            <a:r>
              <a:rPr lang="en-US" dirty="0" smtClean="0"/>
              <a:t>rue difference (Type II error) Indirectly affected by </a:t>
            </a:r>
            <a:r>
              <a:rPr lang="el-GR" dirty="0"/>
              <a:t>α</a:t>
            </a:r>
            <a:r>
              <a:rPr lang="en-US" dirty="0" smtClean="0">
                <a:sym typeface="Symbol" charset="0"/>
              </a:rPr>
              <a:t>: Depends on the size of the mean difference </a:t>
            </a:r>
            <a:r>
              <a:rPr lang="en-US" i="1" dirty="0" smtClean="0">
                <a:sym typeface="Symbol" charset="0"/>
              </a:rPr>
              <a:t>and </a:t>
            </a:r>
            <a:r>
              <a:rPr lang="en-US" dirty="0" smtClean="0">
                <a:sym typeface="Symbol" charset="0"/>
              </a:rPr>
              <a:t>the sample size. </a:t>
            </a:r>
            <a:endParaRPr lang="en-US" dirty="0"/>
          </a:p>
        </p:txBody>
      </p:sp>
    </p:spTree>
    <p:extLst>
      <p:ext uri="{BB962C8B-B14F-4D97-AF65-F5344CB8AC3E}">
        <p14:creationId xmlns:p14="http://schemas.microsoft.com/office/powerpoint/2010/main" val="3165128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32412"/>
            <a:ext cx="6280441" cy="990107"/>
          </a:xfrm>
        </p:spPr>
        <p:txBody>
          <a:bodyPr/>
          <a:lstStyle/>
          <a:p>
            <a:r>
              <a:rPr lang="en-US" dirty="0" smtClean="0"/>
              <a:t>Type II errors (failure to detect difference) also caused by small effect size</a:t>
            </a:r>
            <a:endParaRPr lang="en-US" dirty="0"/>
          </a:p>
        </p:txBody>
      </p:sp>
      <p:pic>
        <p:nvPicPr>
          <p:cNvPr id="4" name="Picture 3"/>
          <p:cNvPicPr>
            <a:picLocks noChangeAspect="1"/>
          </p:cNvPicPr>
          <p:nvPr/>
        </p:nvPicPr>
        <p:blipFill>
          <a:blip r:embed="rId3"/>
          <a:stretch>
            <a:fillRect/>
          </a:stretch>
        </p:blipFill>
        <p:spPr>
          <a:xfrm>
            <a:off x="2146300" y="1593850"/>
            <a:ext cx="4851400" cy="4622800"/>
          </a:xfrm>
          <a:prstGeom prst="rect">
            <a:avLst/>
          </a:prstGeom>
        </p:spPr>
      </p:pic>
      <p:sp>
        <p:nvSpPr>
          <p:cNvPr id="5" name="TextBox 4"/>
          <p:cNvSpPr txBox="1"/>
          <p:nvPr/>
        </p:nvSpPr>
        <p:spPr>
          <a:xfrm>
            <a:off x="987724" y="6468512"/>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3151822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dirty="0" smtClean="0"/>
              <a:t>False positive and negative </a:t>
            </a:r>
            <a:br>
              <a:rPr lang="en-US" dirty="0" smtClean="0"/>
            </a:br>
            <a:r>
              <a:rPr lang="en-US" dirty="0" smtClean="0"/>
              <a:t>Error Tradeoffs</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Font typeface="Monotype Sorts" charset="0"/>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a:t>
            </a:r>
            <a:r>
              <a:rPr lang="fi-FI" sz="2400" dirty="0" smtClean="0"/>
              <a:t>(H</a:t>
            </a:r>
            <a:r>
              <a:rPr lang="fi-FI" sz="2400" baseline="-25000" dirty="0" smtClean="0"/>
              <a:t>0</a:t>
            </a:r>
            <a:r>
              <a:rPr lang="fi-FI" sz="2400" dirty="0" smtClean="0"/>
              <a:t> is </a:t>
            </a:r>
            <a:r>
              <a:rPr lang="fi-FI" sz="2400" dirty="0" err="1" smtClean="0"/>
              <a:t>that</a:t>
            </a:r>
            <a:r>
              <a:rPr lang="fi-FI" sz="2400" dirty="0" smtClean="0"/>
              <a:t> the person is </a:t>
            </a:r>
            <a:r>
              <a:rPr lang="fi-FI" sz="2400" dirty="0" err="1" smtClean="0"/>
              <a:t>disease</a:t>
            </a:r>
            <a:r>
              <a:rPr lang="fi-FI" sz="2400" dirty="0" smtClean="0"/>
              <a:t> </a:t>
            </a:r>
            <a:r>
              <a:rPr lang="fi-FI" sz="2400" dirty="0" err="1" smtClean="0"/>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a:t>will</a:t>
            </a:r>
            <a:r>
              <a:rPr lang="fi-FI" sz="2400" dirty="0"/>
              <a:t> </a:t>
            </a:r>
            <a:r>
              <a:rPr lang="fi-FI" sz="2400" dirty="0" err="1"/>
              <a:t>become</a:t>
            </a:r>
            <a:r>
              <a:rPr lang="fi-FI" sz="2400" dirty="0"/>
              <a:t> </a:t>
            </a:r>
            <a:r>
              <a:rPr lang="fi-FI" sz="2400" dirty="0" err="1"/>
              <a:t>severely</a:t>
            </a:r>
            <a:r>
              <a:rPr lang="fi-FI" sz="2400" dirty="0"/>
              <a:t> </a:t>
            </a:r>
            <a:r>
              <a:rPr lang="fi-FI" sz="2400" dirty="0" err="1">
                <a:solidFill>
                  <a:srgbClr val="0511F9"/>
                </a:solidFill>
              </a:rPr>
              <a:t>disabled</a:t>
            </a:r>
            <a:endParaRPr lang="fi-FI" sz="2400" dirty="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a:solidFill>
                  <a:srgbClr val="0511F9"/>
                </a:solidFill>
              </a:rPr>
              <a:t>no </a:t>
            </a:r>
            <a:r>
              <a:rPr lang="fi-FI" sz="2400" dirty="0" err="1"/>
              <a:t>physical</a:t>
            </a:r>
            <a:r>
              <a:rPr lang="fi-FI" sz="2400" dirty="0"/>
              <a:t> </a:t>
            </a:r>
            <a:r>
              <a:rPr lang="fi-FI" sz="2400" dirty="0" err="1">
                <a:solidFill>
                  <a:srgbClr val="0511F9"/>
                </a:solidFill>
              </a:rPr>
              <a:t>damage</a:t>
            </a:r>
            <a:r>
              <a:rPr lang="fi-FI" sz="2400" dirty="0"/>
              <a:t> is </a:t>
            </a:r>
            <a:r>
              <a:rPr lang="fi-FI" sz="2400" dirty="0" err="1"/>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1586006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Statistical Tests: T-Test</a:t>
            </a:r>
            <a:endParaRPr lang="en-US" dirty="0"/>
          </a:p>
        </p:txBody>
      </p:sp>
      <p:sp>
        <p:nvSpPr>
          <p:cNvPr id="3" name="Content Placeholder 2"/>
          <p:cNvSpPr>
            <a:spLocks noGrp="1"/>
          </p:cNvSpPr>
          <p:nvPr>
            <p:ph idx="1"/>
          </p:nvPr>
        </p:nvSpPr>
        <p:spPr>
          <a:xfrm>
            <a:off x="1128942" y="1423820"/>
            <a:ext cx="7761058" cy="4379976"/>
          </a:xfrm>
        </p:spPr>
        <p:txBody>
          <a:bodyPr/>
          <a:lstStyle/>
          <a:p>
            <a:pPr marL="0" lvl="1" indent="0">
              <a:buClr>
                <a:schemeClr val="accent3"/>
              </a:buClr>
              <a:buSzTx/>
              <a:buNone/>
            </a:pPr>
            <a:r>
              <a:rPr lang="en-US" dirty="0" smtClean="0"/>
              <a:t>T-Test</a:t>
            </a:r>
          </a:p>
          <a:p>
            <a:pPr lvl="1"/>
            <a:r>
              <a:rPr lang="en-US" dirty="0" smtClean="0"/>
              <a:t>Tests for </a:t>
            </a:r>
            <a:r>
              <a:rPr lang="en-US" i="1" dirty="0" smtClean="0"/>
              <a:t>difference between two samples</a:t>
            </a:r>
          </a:p>
          <a:p>
            <a:pPr lvl="1"/>
            <a:r>
              <a:rPr lang="en-US" dirty="0" smtClean="0"/>
              <a:t>Best used to determine what is ‘worthy of a second look’</a:t>
            </a:r>
          </a:p>
          <a:p>
            <a:pPr lvl="1"/>
            <a:r>
              <a:rPr lang="en-US" dirty="0" smtClean="0"/>
              <a:t>Limited in its applicability to normal, independent data</a:t>
            </a:r>
          </a:p>
          <a:p>
            <a:pPr lvl="1"/>
            <a:r>
              <a:rPr lang="en-US" dirty="0" smtClean="0"/>
              <a:t>The more implausible the hypothesis, the greater chance that it is a ‘false alarm’</a:t>
            </a:r>
          </a:p>
          <a:p>
            <a:pPr lvl="1"/>
            <a:r>
              <a:rPr lang="en-US" dirty="0" smtClean="0"/>
              <a:t>Does not help to document </a:t>
            </a:r>
            <a:r>
              <a:rPr lang="en-US" i="1" dirty="0" smtClean="0"/>
              <a:t>effect size </a:t>
            </a:r>
            <a:r>
              <a:rPr lang="en-US" dirty="0" smtClean="0"/>
              <a:t>[the actual difference between groups], just </a:t>
            </a:r>
            <a:r>
              <a:rPr lang="en-US" i="1" dirty="0" smtClean="0"/>
              <a:t>effect likelihood</a:t>
            </a:r>
          </a:p>
          <a:p>
            <a:pPr lvl="1"/>
            <a:r>
              <a:rPr lang="en-US" dirty="0" smtClean="0"/>
              <a:t>Susceptible to ‘data dredging’ </a:t>
            </a:r>
          </a:p>
          <a:p>
            <a:pPr lvl="2"/>
            <a:r>
              <a:rPr lang="en-US" dirty="0" smtClean="0"/>
              <a:t>Varied tests looking for a significant result</a:t>
            </a:r>
          </a:p>
          <a:p>
            <a:pPr lvl="2"/>
            <a:r>
              <a:rPr lang="en-US" dirty="0" smtClean="0"/>
              <a:t>Adjustments mid experiment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654726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802944"/>
          <a:ext cx="5958630" cy="2739073"/>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14415466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802944"/>
          <a:ext cx="5958630" cy="2739073"/>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091755" y="4803482"/>
            <a:ext cx="2708609" cy="858664"/>
          </a:xfrm>
          <a:prstGeom prst="borderCallout1">
            <a:avLst>
              <a:gd name="adj1" fmla="val -267"/>
              <a:gd name="adj2" fmla="val 65930"/>
              <a:gd name="adj3" fmla="val -65650"/>
              <a:gd name="adj4" fmla="val 66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but not harmed by treatment</a:t>
            </a:r>
            <a:endParaRPr lang="en-US" dirty="0"/>
          </a:p>
        </p:txBody>
      </p:sp>
      <p:sp>
        <p:nvSpPr>
          <p:cNvPr id="6" name="Line Callout 1 5"/>
          <p:cNvSpPr/>
          <p:nvPr/>
        </p:nvSpPr>
        <p:spPr>
          <a:xfrm>
            <a:off x="6435391" y="4239120"/>
            <a:ext cx="2563359" cy="858664"/>
          </a:xfrm>
          <a:prstGeom prst="borderCallout1">
            <a:avLst>
              <a:gd name="adj1" fmla="val -2071"/>
              <a:gd name="adj2" fmla="val 18469"/>
              <a:gd name="adj3" fmla="val -130470"/>
              <a:gd name="adj4" fmla="val 24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Not treated; irreparable damage is done</a:t>
            </a:r>
            <a:endParaRPr lang="en-US" dirty="0"/>
          </a:p>
        </p:txBody>
      </p:sp>
      <p:sp>
        <p:nvSpPr>
          <p:cNvPr id="7" name="Text Box 11"/>
          <p:cNvSpPr txBox="1">
            <a:spLocks noChangeArrowheads="1"/>
          </p:cNvSpPr>
          <p:nvPr/>
        </p:nvSpPr>
        <p:spPr bwMode="auto">
          <a:xfrm>
            <a:off x="545814" y="5834182"/>
            <a:ext cx="8598186"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negatives (Type II errors),</a:t>
            </a:r>
            <a:br>
              <a:rPr kumimoji="0" lang="en-US" dirty="0" smtClean="0">
                <a:solidFill>
                  <a:srgbClr val="000000"/>
                </a:solidFill>
              </a:rPr>
            </a:br>
            <a:r>
              <a:rPr kumimoji="0" lang="en-US" dirty="0" smtClean="0">
                <a:solidFill>
                  <a:srgbClr val="000000"/>
                </a:solidFill>
              </a:rPr>
              <a:t>			increase </a:t>
            </a:r>
            <a:r>
              <a:rPr lang="en-US" dirty="0" smtClean="0">
                <a:sym typeface="Symbol" charset="0"/>
              </a:rPr>
              <a:t> (</a:t>
            </a:r>
            <a:r>
              <a:rPr lang="en-US" i="1" dirty="0" smtClean="0">
                <a:sym typeface="Symbol" charset="0"/>
              </a:rPr>
              <a:t>e.g. </a:t>
            </a:r>
            <a:r>
              <a:rPr lang="en-US" dirty="0" smtClean="0">
                <a:sym typeface="Symbol" charset="0"/>
              </a:rPr>
              <a:t>from .01 to .05)</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16358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969620" y="310162"/>
            <a:ext cx="6280441" cy="990107"/>
          </a:xfrm>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7491" name="Rectangle 3"/>
          <p:cNvSpPr>
            <a:spLocks noGrp="1" noChangeArrowheads="1"/>
          </p:cNvSpPr>
          <p:nvPr>
            <p:ph type="body" idx="1"/>
          </p:nvPr>
        </p:nvSpPr>
        <p:spPr>
          <a:xfrm>
            <a:off x="914400" y="1981200"/>
            <a:ext cx="7772400" cy="914400"/>
          </a:xfrm>
        </p:spPr>
        <p:txBody>
          <a:bodyPr/>
          <a:lstStyle/>
          <a:p>
            <a:pPr>
              <a:buFont typeface="Monotype Sorts" charset="0"/>
              <a:buNone/>
            </a:pPr>
            <a:r>
              <a:rPr lang="fi-FI" sz="2400" i="1" dirty="0"/>
              <a:t>	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II </a:t>
            </a:r>
            <a:r>
              <a:rPr lang="fi-FI" sz="2400" i="1" dirty="0" err="1" smtClean="0"/>
              <a:t>error</a:t>
            </a:r>
            <a:r>
              <a:rPr lang="fi-FI" sz="2400" i="1" dirty="0" smtClean="0"/>
              <a:t> (</a:t>
            </a:r>
            <a:r>
              <a:rPr lang="fi-FI" sz="2400" i="1" dirty="0">
                <a:solidFill>
                  <a:srgbClr val="FF0000"/>
                </a:solidFill>
                <a:sym typeface="Symbol" charset="0"/>
              </a:rPr>
              <a:t></a:t>
            </a:r>
            <a:r>
              <a:rPr lang="fi-FI" sz="2400" i="1" dirty="0"/>
              <a:t>)</a:t>
            </a:r>
            <a:r>
              <a:rPr lang="fi-FI" sz="2400" dirty="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increasing</a:t>
            </a:r>
            <a:r>
              <a:rPr lang="fi-FI" sz="2400" dirty="0" smtClean="0"/>
              <a:t> </a:t>
            </a:r>
            <a:r>
              <a:rPr lang="fi-FI" sz="2400" dirty="0"/>
              <a:t>the </a:t>
            </a:r>
            <a:r>
              <a:rPr lang="fi-FI" sz="2400" dirty="0" err="1"/>
              <a:t>level</a:t>
            </a:r>
            <a:r>
              <a:rPr lang="fi-FI" sz="2400" dirty="0"/>
              <a:t> of </a:t>
            </a:r>
            <a:r>
              <a:rPr lang="fi-FI" sz="2400" dirty="0" err="1" smtClean="0"/>
              <a:t>significance</a:t>
            </a:r>
            <a:r>
              <a:rPr lang="fi-FI" sz="2400" dirty="0" smtClean="0"/>
              <a:t> (</a:t>
            </a:r>
            <a:r>
              <a:rPr lang="fi-FI" sz="2400" i="1" dirty="0" smtClean="0">
                <a:solidFill>
                  <a:srgbClr val="FF0000"/>
                </a:solidFill>
              </a:rPr>
              <a:t>α</a:t>
            </a:r>
            <a:r>
              <a:rPr lang="fi-FI" sz="2400" i="1" dirty="0"/>
              <a:t>)</a:t>
            </a:r>
            <a:r>
              <a:rPr lang="fi-FI" sz="2400" dirty="0" smtClean="0"/>
              <a:t>.</a:t>
            </a:r>
            <a:endParaRPr lang="en-US" sz="2400" dirty="0"/>
          </a:p>
        </p:txBody>
      </p:sp>
      <p:sp>
        <p:nvSpPr>
          <p:cNvPr id="447495" name="AutoShape 7"/>
          <p:cNvSpPr>
            <a:spLocks noChangeArrowheads="1"/>
          </p:cNvSpPr>
          <p:nvPr/>
        </p:nvSpPr>
        <p:spPr bwMode="auto">
          <a:xfrm>
            <a:off x="4419600" y="2895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7496" name="Rectangle 8"/>
          <p:cNvSpPr>
            <a:spLocks noChangeArrowheads="1"/>
          </p:cNvSpPr>
          <p:nvPr/>
        </p:nvSpPr>
        <p:spPr bwMode="auto">
          <a:xfrm>
            <a:off x="1066800" y="3429000"/>
            <a:ext cx="7420876" cy="533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algn="ctr">
              <a:buClr>
                <a:schemeClr val="accent1"/>
              </a:buClr>
              <a:buSzPct val="90000"/>
              <a:buFont typeface="Monotype Sorts" charset="0"/>
              <a:buNone/>
            </a:pPr>
            <a:r>
              <a:rPr lang="fi-FI" sz="2400" dirty="0" err="1" smtClean="0">
                <a:latin typeface="Times New Roman" charset="0"/>
              </a:rPr>
              <a:t>it</a:t>
            </a:r>
            <a:r>
              <a:rPr lang="fi-FI" sz="2400" dirty="0" smtClean="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increase</a:t>
            </a:r>
            <a:r>
              <a:rPr lang="fi-FI" sz="2400" dirty="0">
                <a:latin typeface="Times New Roman" charset="0"/>
              </a:rPr>
              <a:t> the </a:t>
            </a:r>
            <a:r>
              <a:rPr lang="fi-FI" sz="2400" dirty="0" err="1">
                <a:latin typeface="Times New Roman" charset="0"/>
              </a:rPr>
              <a:t>chance</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positives</a:t>
            </a:r>
            <a:r>
              <a:rPr lang="fi-FI" sz="2400" dirty="0" smtClean="0">
                <a:latin typeface="Times New Roman" charset="0"/>
              </a:rPr>
              <a:t> (</a:t>
            </a:r>
            <a:r>
              <a:rPr lang="fi-FI" sz="2400" dirty="0" err="1" smtClean="0">
                <a:latin typeface="Times New Roman" charset="0"/>
              </a:rPr>
              <a:t>Type</a:t>
            </a:r>
            <a:r>
              <a:rPr lang="fi-FI" sz="2400" dirty="0" smtClean="0">
                <a:latin typeface="Times New Roman" charset="0"/>
              </a:rPr>
              <a:t> I </a:t>
            </a:r>
            <a:r>
              <a:rPr lang="fi-FI" sz="2400" dirty="0" err="1" smtClean="0">
                <a:latin typeface="Times New Roman" charset="0"/>
              </a:rPr>
              <a:t>errors</a:t>
            </a:r>
            <a:r>
              <a:rPr lang="fi-FI" sz="2400" dirty="0" smtClean="0">
                <a:latin typeface="Times New Roman" charset="0"/>
              </a:rPr>
              <a:t>)</a:t>
            </a:r>
            <a:endParaRPr lang="en-US" sz="2400" dirty="0">
              <a:latin typeface="Times New Roman" charset="0"/>
            </a:endParaRPr>
          </a:p>
        </p:txBody>
      </p:sp>
    </p:spTree>
    <p:extLst>
      <p:ext uri="{BB962C8B-B14F-4D97-AF65-F5344CB8AC3E}">
        <p14:creationId xmlns:p14="http://schemas.microsoft.com/office/powerpoint/2010/main" val="6328005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 </a:t>
            </a:r>
            <a:r>
              <a:rPr lang="en-US" sz="2800" dirty="0">
                <a:solidFill>
                  <a:srgbClr val="FF0000"/>
                </a:solidFill>
              </a:rPr>
              <a:t>Example</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(H</a:t>
            </a:r>
            <a:r>
              <a:rPr lang="fi-FI" sz="2400" baseline="-25000" dirty="0"/>
              <a:t>0</a:t>
            </a:r>
            <a:r>
              <a:rPr lang="fi-FI" sz="2400" dirty="0"/>
              <a:t> is </a:t>
            </a:r>
            <a:r>
              <a:rPr lang="fi-FI" sz="2400" dirty="0" err="1"/>
              <a:t>that</a:t>
            </a:r>
            <a:r>
              <a:rPr lang="fi-FI" sz="2400" dirty="0"/>
              <a:t> the person is </a:t>
            </a:r>
            <a:r>
              <a:rPr lang="fi-FI" sz="2400" dirty="0" err="1"/>
              <a:t>disease</a:t>
            </a:r>
            <a:r>
              <a:rPr lang="fi-FI" sz="2400" dirty="0"/>
              <a:t> </a:t>
            </a:r>
            <a:r>
              <a:rPr lang="fi-FI" sz="2400" dirty="0" err="1"/>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smtClean="0"/>
              <a:t>will</a:t>
            </a:r>
            <a:r>
              <a:rPr lang="fi-FI" sz="2400" dirty="0" smtClean="0"/>
              <a:t> </a:t>
            </a:r>
            <a:r>
              <a:rPr lang="fi-FI" sz="2400" dirty="0" err="1" smtClean="0"/>
              <a:t>eventually</a:t>
            </a:r>
            <a:r>
              <a:rPr lang="fi-FI" sz="2400" dirty="0" smtClean="0"/>
              <a:t> </a:t>
            </a:r>
            <a:r>
              <a:rPr lang="fi-FI" sz="2400" dirty="0" err="1" smtClean="0"/>
              <a:t>heal</a:t>
            </a:r>
            <a:r>
              <a:rPr lang="fi-FI" sz="2400" dirty="0" smtClean="0"/>
              <a:t>, </a:t>
            </a:r>
            <a:r>
              <a:rPr lang="fi-FI" sz="2400" dirty="0" err="1" smtClean="0"/>
              <a:t>but</a:t>
            </a:r>
            <a:r>
              <a:rPr lang="fi-FI" sz="2400" dirty="0" smtClean="0"/>
              <a:t> </a:t>
            </a:r>
            <a:r>
              <a:rPr lang="fi-FI" sz="2400" dirty="0" err="1" smtClean="0"/>
              <a:t>may</a:t>
            </a:r>
            <a:r>
              <a:rPr lang="fi-FI" sz="2400" dirty="0" smtClean="0"/>
              <a:t> </a:t>
            </a:r>
            <a:r>
              <a:rPr lang="fi-FI" sz="2400" dirty="0" err="1" smtClean="0"/>
              <a:t>lose</a:t>
            </a:r>
            <a:r>
              <a:rPr lang="fi-FI" sz="2400" dirty="0" smtClean="0"/>
              <a:t> </a:t>
            </a:r>
            <a:r>
              <a:rPr lang="fi-FI" sz="2400" dirty="0" err="1" smtClean="0"/>
              <a:t>some</a:t>
            </a:r>
            <a:r>
              <a:rPr lang="fi-FI" sz="2400" dirty="0" smtClean="0"/>
              <a:t> </a:t>
            </a:r>
            <a:r>
              <a:rPr lang="fi-FI" sz="2400" dirty="0" err="1" smtClean="0"/>
              <a:t>work</a:t>
            </a:r>
            <a:r>
              <a:rPr lang="fi-FI" sz="2400" dirty="0" smtClean="0"/>
              <a:t> </a:t>
            </a:r>
            <a:r>
              <a:rPr lang="fi-FI" sz="2400" dirty="0" err="1" smtClean="0"/>
              <a:t>days</a:t>
            </a:r>
            <a:endParaRPr lang="fi-FI" sz="2400" dirty="0" smtClean="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err="1" smtClean="0">
                <a:solidFill>
                  <a:srgbClr val="0511F9"/>
                </a:solidFill>
              </a:rPr>
              <a:t>serious</a:t>
            </a:r>
            <a:r>
              <a:rPr lang="fi-FI" sz="2400" dirty="0" smtClean="0">
                <a:solidFill>
                  <a:srgbClr val="0511F9"/>
                </a:solidFill>
              </a:rPr>
              <a:t> </a:t>
            </a:r>
            <a:r>
              <a:rPr lang="fi-FI" sz="2400" dirty="0" err="1" smtClean="0">
                <a:solidFill>
                  <a:srgbClr val="0511F9"/>
                </a:solidFill>
              </a:rPr>
              <a:t>damage</a:t>
            </a:r>
            <a:r>
              <a:rPr lang="fi-FI" sz="2400" dirty="0" smtClean="0"/>
              <a:t> </a:t>
            </a:r>
            <a:r>
              <a:rPr lang="fi-FI" sz="2400" dirty="0" err="1" smtClean="0"/>
              <a:t>may</a:t>
            </a:r>
            <a:r>
              <a:rPr lang="fi-FI" sz="2400" dirty="0" smtClean="0"/>
              <a:t> </a:t>
            </a:r>
            <a:r>
              <a:rPr lang="fi-FI" sz="2400" dirty="0" err="1" smtClean="0"/>
              <a:t>be</a:t>
            </a:r>
            <a:r>
              <a:rPr lang="fi-FI" sz="2400" dirty="0" smtClean="0"/>
              <a:t> </a:t>
            </a:r>
            <a:r>
              <a:rPr lang="fi-FI" sz="2400" dirty="0" err="1" smtClean="0"/>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1140479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802944"/>
          <a:ext cx="5958630" cy="2739073"/>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128419" y="4774994"/>
            <a:ext cx="2708609" cy="858664"/>
          </a:xfrm>
          <a:prstGeom prst="borderCallout1">
            <a:avLst>
              <a:gd name="adj1" fmla="val 1537"/>
              <a:gd name="adj2" fmla="val 79082"/>
              <a:gd name="adj3" fmla="val -65650"/>
              <a:gd name="adj4" fmla="val 69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harmed by treatment</a:t>
            </a:r>
            <a:endParaRPr lang="en-US" dirty="0"/>
          </a:p>
        </p:txBody>
      </p:sp>
      <p:sp>
        <p:nvSpPr>
          <p:cNvPr id="6" name="Line Callout 1 5"/>
          <p:cNvSpPr/>
          <p:nvPr/>
        </p:nvSpPr>
        <p:spPr>
          <a:xfrm>
            <a:off x="6435391" y="4068730"/>
            <a:ext cx="2414731" cy="706264"/>
          </a:xfrm>
          <a:prstGeom prst="borderCallout1">
            <a:avLst>
              <a:gd name="adj1" fmla="val -2071"/>
              <a:gd name="adj2" fmla="val 18469"/>
              <a:gd name="adj3" fmla="val -103411"/>
              <a:gd name="adj4" fmla="val 26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Minor loss of work days</a:t>
            </a:r>
            <a:endParaRPr lang="en-US" dirty="0"/>
          </a:p>
        </p:txBody>
      </p:sp>
      <p:sp>
        <p:nvSpPr>
          <p:cNvPr id="7" name="Text Box 11"/>
          <p:cNvSpPr txBox="1">
            <a:spLocks noChangeArrowheads="1"/>
          </p:cNvSpPr>
          <p:nvPr/>
        </p:nvSpPr>
        <p:spPr bwMode="auto">
          <a:xfrm>
            <a:off x="545814" y="5865162"/>
            <a:ext cx="8598186"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positives (Type I errors), </a:t>
            </a:r>
            <a:br>
              <a:rPr kumimoji="0" lang="en-US" dirty="0" smtClean="0">
                <a:solidFill>
                  <a:srgbClr val="000000"/>
                </a:solidFill>
              </a:rPr>
            </a:br>
            <a:r>
              <a:rPr kumimoji="0" lang="en-US" dirty="0" smtClean="0">
                <a:solidFill>
                  <a:srgbClr val="000000"/>
                </a:solidFill>
              </a:rPr>
              <a:t>			decrease </a:t>
            </a:r>
            <a:r>
              <a:rPr lang="en-US" dirty="0" smtClean="0">
                <a:sym typeface="Symbol" charset="0"/>
              </a:rPr>
              <a:t> (</a:t>
            </a:r>
            <a:r>
              <a:rPr lang="en-US" i="1" dirty="0" smtClean="0">
                <a:sym typeface="Symbol" charset="0"/>
              </a:rPr>
              <a:t>e.g. </a:t>
            </a:r>
            <a:r>
              <a:rPr lang="en-US" dirty="0" smtClean="0">
                <a:sym typeface="Symbol" charset="0"/>
              </a:rPr>
              <a:t>from .05 to .01)</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17453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73" name="Rectangle 9"/>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6474" name="Rectangle 10"/>
          <p:cNvSpPr>
            <a:spLocks noGrp="1" noChangeArrowheads="1"/>
          </p:cNvSpPr>
          <p:nvPr>
            <p:ph type="body" idx="1"/>
          </p:nvPr>
        </p:nvSpPr>
        <p:spPr>
          <a:xfrm>
            <a:off x="914400" y="3200400"/>
            <a:ext cx="7772400" cy="914400"/>
          </a:xfrm>
        </p:spPr>
        <p:txBody>
          <a:bodyPr/>
          <a:lstStyle/>
          <a:p>
            <a:pPr>
              <a:buFont typeface="Monotype Sorts" charset="0"/>
              <a:buNone/>
            </a:pPr>
            <a:r>
              <a:rPr lang="fi-FI" sz="2400" i="1" dirty="0"/>
              <a:t>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 </a:t>
            </a:r>
            <a:r>
              <a:rPr lang="fi-FI" sz="2400" i="1" dirty="0" err="1" smtClean="0"/>
              <a:t>error</a:t>
            </a:r>
            <a:r>
              <a:rPr lang="fi-FI" sz="2400" dirty="0" smtClean="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further</a:t>
            </a:r>
            <a:r>
              <a:rPr lang="fi-FI" sz="2400" dirty="0" smtClean="0"/>
              <a:t> </a:t>
            </a:r>
            <a:r>
              <a:rPr lang="fi-FI" sz="2400" dirty="0" err="1" smtClean="0"/>
              <a:t>reducing</a:t>
            </a:r>
            <a:r>
              <a:rPr lang="fi-FI" sz="2400" dirty="0" smtClean="0"/>
              <a:t> </a:t>
            </a:r>
            <a:r>
              <a:rPr lang="fi-FI" sz="2400" i="1" dirty="0">
                <a:solidFill>
                  <a:srgbClr val="FF0000"/>
                </a:solidFill>
                <a:latin typeface="Times New Roman" charset="0"/>
              </a:rPr>
              <a:t>α</a:t>
            </a:r>
            <a:endParaRPr lang="en-US" sz="2400" dirty="0"/>
          </a:p>
        </p:txBody>
      </p:sp>
      <p:sp>
        <p:nvSpPr>
          <p:cNvPr id="446475" name="AutoShape 11"/>
          <p:cNvSpPr>
            <a:spLocks noChangeArrowheads="1"/>
          </p:cNvSpPr>
          <p:nvPr/>
        </p:nvSpPr>
        <p:spPr bwMode="auto">
          <a:xfrm>
            <a:off x="2438400" y="2209800"/>
            <a:ext cx="533400" cy="304800"/>
          </a:xfrm>
          <a:prstGeom prst="leftRightArrow">
            <a:avLst>
              <a:gd name="adj1" fmla="val 50000"/>
              <a:gd name="adj2" fmla="val 35000"/>
            </a:avLst>
          </a:prstGeom>
          <a:solidFill>
            <a:srgbClr val="0511F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kumimoji="0" lang="en-US">
              <a:solidFill>
                <a:srgbClr val="0511F9"/>
              </a:solidFill>
            </a:endParaRPr>
          </a:p>
        </p:txBody>
      </p:sp>
      <p:sp>
        <p:nvSpPr>
          <p:cNvPr id="446477" name="Text Box 13"/>
          <p:cNvSpPr txBox="1">
            <a:spLocks noChangeArrowheads="1"/>
          </p:cNvSpPr>
          <p:nvPr/>
        </p:nvSpPr>
        <p:spPr bwMode="auto">
          <a:xfrm>
            <a:off x="1021392" y="2093070"/>
            <a:ext cx="145328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buFontTx/>
              <a:buNone/>
            </a:pPr>
            <a:r>
              <a:rPr lang="fi-FI" sz="2800" i="1" dirty="0">
                <a:solidFill>
                  <a:srgbClr val="FF0000"/>
                </a:solidFill>
                <a:latin typeface="Times New Roman" charset="0"/>
              </a:rPr>
              <a:t>α </a:t>
            </a:r>
            <a:r>
              <a:rPr lang="fi-FI" sz="2800" i="1" dirty="0">
                <a:latin typeface="Times New Roman" charset="0"/>
              </a:rPr>
              <a:t>=0.05</a:t>
            </a:r>
            <a:endParaRPr lang="en-US" sz="2800" i="1" dirty="0">
              <a:latin typeface="Times New Roman" charset="0"/>
            </a:endParaRPr>
          </a:p>
        </p:txBody>
      </p:sp>
      <p:sp>
        <p:nvSpPr>
          <p:cNvPr id="446478" name="Text Box 14"/>
          <p:cNvSpPr txBox="1">
            <a:spLocks noChangeArrowheads="1"/>
          </p:cNvSpPr>
          <p:nvPr/>
        </p:nvSpPr>
        <p:spPr bwMode="auto">
          <a:xfrm>
            <a:off x="3200400" y="1754188"/>
            <a:ext cx="55626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buFontTx/>
              <a:buNone/>
            </a:pPr>
            <a:r>
              <a:rPr lang="fi-FI" sz="2400">
                <a:latin typeface="Times New Roman" charset="0"/>
              </a:rPr>
              <a:t>there is only 5 chance in 100 that the result termed "significant" could occur by chance alone</a:t>
            </a:r>
            <a:endParaRPr lang="en-US" sz="2400">
              <a:latin typeface="Times New Roman" charset="0"/>
            </a:endParaRPr>
          </a:p>
        </p:txBody>
      </p:sp>
      <p:sp>
        <p:nvSpPr>
          <p:cNvPr id="446479" name="AutoShape 15"/>
          <p:cNvSpPr>
            <a:spLocks noChangeArrowheads="1"/>
          </p:cNvSpPr>
          <p:nvPr/>
        </p:nvSpPr>
        <p:spPr bwMode="auto">
          <a:xfrm>
            <a:off x="4419600" y="4038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0" name="Rectangle 16"/>
          <p:cNvSpPr>
            <a:spLocks noChangeArrowheads="1"/>
          </p:cNvSpPr>
          <p:nvPr/>
        </p:nvSpPr>
        <p:spPr bwMode="auto">
          <a:xfrm>
            <a:off x="914400" y="4648200"/>
            <a:ext cx="7162800" cy="533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a:buClr>
                <a:schemeClr val="accent1"/>
              </a:buClr>
              <a:buSzPct val="90000"/>
              <a:buFont typeface="Monotype Sorts" charset="0"/>
              <a:buNone/>
            </a:pPr>
            <a:r>
              <a:rPr lang="fi-FI" sz="2400" dirty="0">
                <a:latin typeface="Times New Roman" charset="0"/>
              </a:rPr>
              <a:t>	</a:t>
            </a:r>
            <a:r>
              <a:rPr lang="fi-FI" sz="2400" dirty="0" err="1">
                <a:latin typeface="Times New Roman" charset="0"/>
              </a:rPr>
              <a:t>it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more</a:t>
            </a:r>
            <a:r>
              <a:rPr lang="fi-FI" sz="2400" dirty="0">
                <a:latin typeface="Times New Roman" charset="0"/>
              </a:rPr>
              <a:t> </a:t>
            </a:r>
            <a:r>
              <a:rPr lang="fi-FI" sz="2400" dirty="0" err="1">
                <a:latin typeface="Times New Roman" charset="0"/>
              </a:rPr>
              <a:t>difficult</a:t>
            </a:r>
            <a:r>
              <a:rPr lang="fi-FI" sz="2400" dirty="0">
                <a:latin typeface="Times New Roman" charset="0"/>
              </a:rPr>
              <a:t> to </a:t>
            </a:r>
            <a:r>
              <a:rPr lang="fi-FI" sz="2400" dirty="0" err="1">
                <a:latin typeface="Times New Roman" charset="0"/>
              </a:rPr>
              <a:t>find</a:t>
            </a:r>
            <a:r>
              <a:rPr lang="fi-FI" sz="2400" dirty="0">
                <a:latin typeface="Times New Roman" charset="0"/>
              </a:rPr>
              <a:t> a </a:t>
            </a:r>
            <a:r>
              <a:rPr lang="fi-FI" sz="2400" dirty="0" err="1">
                <a:latin typeface="Times New Roman" charset="0"/>
              </a:rPr>
              <a:t>significant</a:t>
            </a:r>
            <a:r>
              <a:rPr lang="fi-FI" sz="2400" dirty="0">
                <a:latin typeface="Times New Roman" charset="0"/>
              </a:rPr>
              <a:t> </a:t>
            </a:r>
            <a:r>
              <a:rPr lang="fi-FI" sz="2400" dirty="0" err="1">
                <a:latin typeface="Times New Roman" charset="0"/>
              </a:rPr>
              <a:t>result</a:t>
            </a:r>
            <a:endParaRPr lang="en-US" sz="3200" dirty="0">
              <a:latin typeface="Courier New" charset="0"/>
            </a:endParaRPr>
          </a:p>
        </p:txBody>
      </p:sp>
      <p:sp>
        <p:nvSpPr>
          <p:cNvPr id="446481" name="AutoShape 17"/>
          <p:cNvSpPr>
            <a:spLocks noChangeArrowheads="1"/>
          </p:cNvSpPr>
          <p:nvPr/>
        </p:nvSpPr>
        <p:spPr bwMode="auto">
          <a:xfrm>
            <a:off x="4419600" y="5181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2" name="Rectangle 18"/>
          <p:cNvSpPr>
            <a:spLocks noChangeArrowheads="1"/>
          </p:cNvSpPr>
          <p:nvPr/>
        </p:nvSpPr>
        <p:spPr bwMode="auto">
          <a:xfrm>
            <a:off x="1295400" y="5647450"/>
            <a:ext cx="6705600" cy="838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power</a:t>
            </a:r>
            <a:r>
              <a:rPr lang="fi-FI" sz="2400" dirty="0">
                <a:latin typeface="Times New Roman" charset="0"/>
              </a:rPr>
              <a:t> of the </a:t>
            </a:r>
            <a:r>
              <a:rPr lang="fi-FI" sz="2400" dirty="0" err="1">
                <a:latin typeface="Times New Roman" charset="0"/>
              </a:rPr>
              <a:t>test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decreased</a:t>
            </a:r>
            <a:r>
              <a:rPr lang="fi-FI" sz="2400" dirty="0">
                <a:latin typeface="Times New Roman" charset="0"/>
              </a:rPr>
              <a:t> </a:t>
            </a:r>
          </a:p>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risk</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negatives</a:t>
            </a:r>
            <a:r>
              <a:rPr lang="fi-FI" sz="2400" dirty="0" smtClean="0">
                <a:latin typeface="Times New Roman" charset="0"/>
              </a:rPr>
              <a:t> </a:t>
            </a:r>
            <a:r>
              <a:rPr lang="fi-FI" sz="2400" dirty="0" err="1" smtClean="0">
                <a:latin typeface="Times New Roman" charset="0"/>
              </a:rPr>
              <a:t>will</a:t>
            </a:r>
            <a:r>
              <a:rPr lang="fi-FI" sz="2400" dirty="0" smtClean="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increased</a:t>
            </a:r>
            <a:endParaRPr lang="en-US" sz="2400" dirty="0">
              <a:latin typeface="Times New Roman" charset="0"/>
            </a:endParaRPr>
          </a:p>
        </p:txBody>
      </p:sp>
    </p:spTree>
    <p:extLst>
      <p:ext uri="{BB962C8B-B14F-4D97-AF65-F5344CB8AC3E}">
        <p14:creationId xmlns:p14="http://schemas.microsoft.com/office/powerpoint/2010/main" val="20112296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errors</a:t>
            </a:r>
            <a:endParaRPr lang="en-US" dirty="0"/>
          </a:p>
        </p:txBody>
      </p:sp>
      <p:sp>
        <p:nvSpPr>
          <p:cNvPr id="3" name="Content Placeholder 2"/>
          <p:cNvSpPr>
            <a:spLocks noGrp="1"/>
          </p:cNvSpPr>
          <p:nvPr>
            <p:ph idx="1"/>
          </p:nvPr>
        </p:nvSpPr>
        <p:spPr>
          <a:xfrm>
            <a:off x="1128943" y="1398923"/>
            <a:ext cx="7048804" cy="4379976"/>
          </a:xfrm>
        </p:spPr>
        <p:txBody>
          <a:bodyPr/>
          <a:lstStyle/>
          <a:p>
            <a:pPr marL="0" indent="0">
              <a:buNone/>
            </a:pPr>
            <a:r>
              <a:rPr lang="en-US" sz="2400" dirty="0" smtClean="0">
                <a:solidFill>
                  <a:srgbClr val="000000"/>
                </a:solidFill>
              </a:rPr>
              <a:t>Potential Pitfalls typically leading to Type I errors</a:t>
            </a:r>
            <a:endParaRPr lang="en-US" sz="2400" dirty="0">
              <a:solidFill>
                <a:srgbClr val="000000"/>
              </a:solidFill>
            </a:endParaRPr>
          </a:p>
          <a:p>
            <a:pPr lvl="1"/>
            <a:r>
              <a:rPr lang="en-US" sz="1800" dirty="0"/>
              <a:t>Low rate of replication of findings [</a:t>
            </a:r>
            <a:r>
              <a:rPr lang="en-US" sz="1800" dirty="0" err="1"/>
              <a:t>Ionnadis</a:t>
            </a:r>
            <a:r>
              <a:rPr lang="en-US" sz="1800" dirty="0"/>
              <a:t>]</a:t>
            </a:r>
          </a:p>
          <a:p>
            <a:pPr lvl="1"/>
            <a:r>
              <a:rPr lang="en-US" sz="1800" dirty="0"/>
              <a:t>Bias (‘findings’ may actually be measuring bias) [</a:t>
            </a:r>
            <a:r>
              <a:rPr lang="en-US" sz="1800" dirty="0" err="1"/>
              <a:t>Ionnadis</a:t>
            </a:r>
            <a:r>
              <a:rPr lang="en-US" sz="1800" dirty="0" smtClean="0"/>
              <a:t>]</a:t>
            </a:r>
          </a:p>
          <a:p>
            <a:pPr lvl="1"/>
            <a:r>
              <a:rPr lang="en-US" sz="1800" dirty="0"/>
              <a:t>Lack of careful data exploration (charts &amp; summarization) [Hart</a:t>
            </a:r>
            <a:r>
              <a:rPr lang="en-US" sz="1800" dirty="0" smtClean="0"/>
              <a:t>]</a:t>
            </a:r>
            <a:endParaRPr lang="en-US" sz="1800" dirty="0"/>
          </a:p>
          <a:p>
            <a:pPr marL="0" indent="0">
              <a:buNone/>
            </a:pPr>
            <a:r>
              <a:rPr lang="en-US" sz="2400" dirty="0" smtClean="0"/>
              <a:t>Potential Pitfalls leading to Type II Errors</a:t>
            </a:r>
          </a:p>
          <a:p>
            <a:pPr lvl="1"/>
            <a:r>
              <a:rPr lang="en-US" sz="1800" dirty="0" smtClean="0"/>
              <a:t>Low </a:t>
            </a:r>
            <a:r>
              <a:rPr lang="en-US" sz="1800" dirty="0"/>
              <a:t>power (probability of rejecting a false </a:t>
            </a:r>
            <a:r>
              <a:rPr lang="en-US" sz="1800" dirty="0" smtClean="0"/>
              <a:t>hypothesis i.e. Type II errors) </a:t>
            </a:r>
            <a:r>
              <a:rPr lang="en-US" sz="1800" dirty="0"/>
              <a:t>in studies [</a:t>
            </a:r>
            <a:r>
              <a:rPr lang="en-US" sz="1800" dirty="0" err="1"/>
              <a:t>Colquhuon</a:t>
            </a:r>
            <a:r>
              <a:rPr lang="en-US" sz="1800"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13445103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Binary Hypothesis Testing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What was role of cause in effect’s occurrence?</a:t>
            </a:r>
          </a:p>
          <a:p>
            <a:endParaRPr lang="en-US" dirty="0" smtClean="0"/>
          </a:p>
          <a:p>
            <a:pPr marL="0" indent="0">
              <a:buNone/>
            </a:pPr>
            <a:r>
              <a:rPr lang="en-US" dirty="0" smtClean="0"/>
              <a:t>Anne drives drunk and crashes car. What’s significance of her drinking for the crash?</a:t>
            </a:r>
          </a:p>
          <a:p>
            <a:pPr marL="0" indent="0">
              <a:buNone/>
            </a:pPr>
            <a:r>
              <a:rPr lang="en-US" dirty="0" smtClean="0"/>
              <a:t>Could be</a:t>
            </a:r>
          </a:p>
          <a:p>
            <a:pPr lvl="1"/>
            <a:r>
              <a:rPr lang="en-US" dirty="0" smtClean="0"/>
              <a:t>Because of </a:t>
            </a:r>
          </a:p>
          <a:p>
            <a:pPr lvl="1"/>
            <a:r>
              <a:rPr lang="en-US" dirty="0" smtClean="0"/>
              <a:t>Despite</a:t>
            </a:r>
          </a:p>
          <a:p>
            <a:pPr lvl="1"/>
            <a:r>
              <a:rPr lang="en-US" dirty="0" smtClean="0"/>
              <a:t>Independently of</a:t>
            </a:r>
            <a:endParaRPr lang="en-US" dirty="0"/>
          </a:p>
        </p:txBody>
      </p:sp>
    </p:spTree>
    <p:extLst>
      <p:ext uri="{BB962C8B-B14F-4D97-AF65-F5344CB8AC3E}">
        <p14:creationId xmlns:p14="http://schemas.microsoft.com/office/powerpoint/2010/main" val="161869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relations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Despite </a:t>
            </a:r>
          </a:p>
          <a:p>
            <a:pPr lvl="1"/>
            <a:r>
              <a:rPr lang="en-US" dirty="0" smtClean="0"/>
              <a:t>y </a:t>
            </a:r>
            <a:r>
              <a:rPr lang="en-US" dirty="0"/>
              <a:t>is Y </a:t>
            </a:r>
            <a:r>
              <a:rPr lang="en-US" u="sng" dirty="0"/>
              <a:t>despite</a:t>
            </a:r>
            <a:r>
              <a:rPr lang="en-US" i="1" dirty="0"/>
              <a:t> </a:t>
            </a:r>
            <a:r>
              <a:rPr lang="en-US" dirty="0"/>
              <a:t>x if the probability of Y is lowered after </a:t>
            </a:r>
            <a:r>
              <a:rPr lang="en-US" dirty="0" err="1" smtClean="0"/>
              <a:t>x</a:t>
            </a:r>
            <a:r>
              <a:rPr lang="en-US" baseline="-25000" dirty="0" err="1" smtClean="0"/>
              <a:t>t</a:t>
            </a:r>
            <a:r>
              <a:rPr lang="en-US" baseline="-25000" dirty="0" smtClean="0"/>
              <a:t>’</a:t>
            </a:r>
            <a:r>
              <a:rPr lang="en-US" dirty="0" smtClean="0"/>
              <a:t> </a:t>
            </a:r>
            <a:endParaRPr lang="en-US" dirty="0"/>
          </a:p>
          <a:p>
            <a:pPr marL="0" indent="0">
              <a:buNone/>
            </a:pPr>
            <a:r>
              <a:rPr lang="en-US" dirty="0" smtClean="0"/>
              <a:t>Because</a:t>
            </a:r>
          </a:p>
          <a:p>
            <a:pPr lvl="1"/>
            <a:r>
              <a:rPr lang="en-US" dirty="0" smtClean="0"/>
              <a:t>y </a:t>
            </a:r>
            <a:r>
              <a:rPr lang="en-US" dirty="0"/>
              <a:t>is Y </a:t>
            </a:r>
            <a:r>
              <a:rPr lang="en-US" u="sng" dirty="0"/>
              <a:t>because</a:t>
            </a:r>
            <a:r>
              <a:rPr lang="en-US" i="1" dirty="0"/>
              <a:t> of </a:t>
            </a:r>
            <a:r>
              <a:rPr lang="en-US" dirty="0"/>
              <a:t>x if the probability of Y is increased after </a:t>
            </a:r>
            <a:r>
              <a:rPr lang="en-US" dirty="0" err="1"/>
              <a:t>x</a:t>
            </a:r>
            <a:r>
              <a:rPr lang="en-US" baseline="-25000" dirty="0" err="1"/>
              <a:t>t</a:t>
            </a:r>
            <a:r>
              <a:rPr lang="en-US" baseline="-25000" dirty="0"/>
              <a:t>’</a:t>
            </a:r>
            <a:r>
              <a:rPr lang="en-US" dirty="0" smtClean="0"/>
              <a:t> </a:t>
            </a:r>
            <a:r>
              <a:rPr lang="en-US" dirty="0"/>
              <a:t>and </a:t>
            </a:r>
            <a:r>
              <a:rPr lang="en-US" u="sng" dirty="0"/>
              <a:t>remains </a:t>
            </a:r>
            <a:r>
              <a:rPr lang="en-US" u="sng" dirty="0" smtClean="0"/>
              <a:t>increased </a:t>
            </a:r>
            <a:r>
              <a:rPr lang="en-US" dirty="0"/>
              <a:t>until </a:t>
            </a:r>
            <a:r>
              <a:rPr lang="en-US" dirty="0" err="1"/>
              <a:t>y</a:t>
            </a:r>
            <a:r>
              <a:rPr lang="en-US" baseline="-25000" dirty="0" err="1"/>
              <a:t>t</a:t>
            </a:r>
            <a:r>
              <a:rPr lang="en-US" dirty="0"/>
              <a:t> </a:t>
            </a:r>
          </a:p>
          <a:p>
            <a:pPr marL="0" indent="0">
              <a:buNone/>
            </a:pPr>
            <a:r>
              <a:rPr lang="en-US" dirty="0" smtClean="0"/>
              <a:t>Autonomously</a:t>
            </a:r>
          </a:p>
          <a:p>
            <a:pPr lvl="1"/>
            <a:r>
              <a:rPr lang="en-US" dirty="0" smtClean="0"/>
              <a:t>y </a:t>
            </a:r>
            <a:r>
              <a:rPr lang="en-US" dirty="0"/>
              <a:t>is Y </a:t>
            </a:r>
            <a:r>
              <a:rPr lang="en-US" u="sng" dirty="0"/>
              <a:t>autonomously</a:t>
            </a:r>
            <a:r>
              <a:rPr lang="en-US" i="1" dirty="0"/>
              <a:t> of </a:t>
            </a:r>
            <a:r>
              <a:rPr lang="en-US" dirty="0"/>
              <a:t>x if the probability of Y changes at </a:t>
            </a:r>
            <a:r>
              <a:rPr lang="en-US" dirty="0" err="1"/>
              <a:t>x</a:t>
            </a:r>
            <a:r>
              <a:rPr lang="en-US" baseline="-25000" dirty="0" err="1"/>
              <a:t>t</a:t>
            </a:r>
            <a:r>
              <a:rPr lang="en-US" baseline="-25000" dirty="0"/>
              <a:t>’</a:t>
            </a:r>
            <a:r>
              <a:rPr lang="en-US" dirty="0" smtClean="0"/>
              <a:t>, </a:t>
            </a:r>
            <a:r>
              <a:rPr lang="en-US" dirty="0"/>
              <a:t>this </a:t>
            </a:r>
            <a:r>
              <a:rPr lang="en-US" dirty="0" smtClean="0"/>
              <a:t>probability </a:t>
            </a:r>
            <a:r>
              <a:rPr lang="en-US" dirty="0"/>
              <a:t>is high, but then decreases before </a:t>
            </a:r>
            <a:r>
              <a:rPr lang="en-US" dirty="0" err="1"/>
              <a:t>y</a:t>
            </a:r>
            <a:r>
              <a:rPr lang="en-US" baseline="-25000" dirty="0" err="1"/>
              <a:t>t</a:t>
            </a:r>
            <a:r>
              <a:rPr lang="en-US" dirty="0"/>
              <a:t> </a:t>
            </a:r>
          </a:p>
          <a:p>
            <a:pPr marL="0" indent="0">
              <a:buNone/>
            </a:pPr>
            <a:r>
              <a:rPr lang="en-US" dirty="0" smtClean="0"/>
              <a:t>Independently</a:t>
            </a:r>
          </a:p>
          <a:p>
            <a:pPr lvl="1"/>
            <a:r>
              <a:rPr lang="en-US" dirty="0" smtClean="0"/>
              <a:t>y </a:t>
            </a:r>
            <a:r>
              <a:rPr lang="en-US" dirty="0"/>
              <a:t>is Y </a:t>
            </a:r>
            <a:r>
              <a:rPr lang="en-US" u="sng" dirty="0"/>
              <a:t>independently</a:t>
            </a:r>
            <a:r>
              <a:rPr lang="en-US" i="1" dirty="0"/>
              <a:t> of </a:t>
            </a:r>
            <a:r>
              <a:rPr lang="en-US" dirty="0"/>
              <a:t>x if the probability of Y is the same just after </a:t>
            </a:r>
            <a:r>
              <a:rPr lang="en-US" dirty="0" err="1"/>
              <a:t>x</a:t>
            </a:r>
            <a:r>
              <a:rPr lang="en-US" baseline="-25000" dirty="0" err="1"/>
              <a:t>t</a:t>
            </a:r>
            <a:r>
              <a:rPr lang="en-US" baseline="-25000" dirty="0"/>
              <a:t>’</a:t>
            </a:r>
            <a:r>
              <a:rPr lang="en-US" dirty="0" smtClean="0"/>
              <a:t> </a:t>
            </a:r>
            <a:r>
              <a:rPr lang="en-US" dirty="0"/>
              <a:t>as it is just before </a:t>
            </a:r>
            <a:r>
              <a:rPr lang="en-US" dirty="0" err="1"/>
              <a:t>x</a:t>
            </a:r>
            <a:r>
              <a:rPr lang="en-US" baseline="-25000" dirty="0" err="1"/>
              <a:t>t</a:t>
            </a:r>
            <a:r>
              <a:rPr lang="en-US" baseline="-25000" dirty="0"/>
              <a:t>’</a:t>
            </a:r>
            <a:r>
              <a:rPr lang="en-US" dirty="0" smtClean="0"/>
              <a:t> </a:t>
            </a:r>
            <a:endParaRPr lang="en-US" dirty="0"/>
          </a:p>
          <a:p>
            <a:endParaRPr lang="en-US" dirty="0"/>
          </a:p>
        </p:txBody>
      </p:sp>
    </p:spTree>
    <p:extLst>
      <p:ext uri="{BB962C8B-B14F-4D97-AF65-F5344CB8AC3E}">
        <p14:creationId xmlns:p14="http://schemas.microsoft.com/office/powerpoint/2010/main" val="1824943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p:txBody>
          <a:bodyPr/>
          <a:lstStyle/>
          <a:p>
            <a:r>
              <a:rPr lang="en-US" dirty="0" smtClean="0"/>
              <a:t>How can we know all the important factors?</a:t>
            </a:r>
          </a:p>
          <a:p>
            <a:r>
              <a:rPr lang="en-US" dirty="0" smtClean="0"/>
              <a:t>How can we find the probability trajectory?</a:t>
            </a:r>
          </a:p>
          <a:p>
            <a:pPr marL="0" indent="0">
              <a:buNone/>
            </a:pPr>
            <a:endParaRPr lang="en-US" dirty="0"/>
          </a:p>
        </p:txBody>
      </p:sp>
    </p:spTree>
    <p:extLst>
      <p:ext uri="{BB962C8B-B14F-4D97-AF65-F5344CB8AC3E}">
        <p14:creationId xmlns:p14="http://schemas.microsoft.com/office/powerpoint/2010/main" val="14722943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39" name="Title 1"/>
          <p:cNvSpPr>
            <a:spLocks noGrp="1"/>
          </p:cNvSpPr>
          <p:nvPr>
            <p:ph type="title"/>
          </p:nvPr>
        </p:nvSpPr>
        <p:spPr>
          <a:xfrm>
            <a:off x="1896228" y="279861"/>
            <a:ext cx="6280441" cy="990107"/>
          </a:xfrm>
        </p:spPr>
        <p:txBody>
          <a:bodyPr anchor="t"/>
          <a:lstStyle/>
          <a:p>
            <a:r>
              <a:rPr lang="en-US" dirty="0" smtClean="0"/>
              <a:t>Two samples</a:t>
            </a:r>
            <a:endParaRPr lang="en-US" dirty="0"/>
          </a:p>
        </p:txBody>
      </p:sp>
    </p:spTree>
    <p:extLst>
      <p:ext uri="{BB962C8B-B14F-4D97-AF65-F5344CB8AC3E}">
        <p14:creationId xmlns:p14="http://schemas.microsoft.com/office/powerpoint/2010/main" val="264292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infant mortality</a:t>
            </a:r>
            <a:endParaRPr lang="en-US" dirty="0"/>
          </a:p>
        </p:txBody>
      </p:sp>
      <p:pic>
        <p:nvPicPr>
          <p:cNvPr id="5" name="Content Placeholder 4"/>
          <p:cNvPicPr>
            <a:picLocks noGrp="1" noChangeAspect="1"/>
          </p:cNvPicPr>
          <p:nvPr>
            <p:ph idx="1"/>
          </p:nvPr>
        </p:nvPicPr>
        <p:blipFill>
          <a:blip r:embed="rId3"/>
          <a:srcRect l="-19257" r="-19257"/>
          <a:stretch>
            <a:fillRect/>
          </a:stretch>
        </p:blipFill>
        <p:spPr/>
      </p:pic>
      <p:sp>
        <p:nvSpPr>
          <p:cNvPr id="4" name="TextBox 3"/>
          <p:cNvSpPr txBox="1"/>
          <p:nvPr/>
        </p:nvSpPr>
        <p:spPr>
          <a:xfrm>
            <a:off x="802032" y="6302462"/>
            <a:ext cx="7402087" cy="523220"/>
          </a:xfrm>
          <a:prstGeom prst="rect">
            <a:avLst/>
          </a:prstGeom>
          <a:noFill/>
        </p:spPr>
        <p:txBody>
          <a:bodyPr wrap="square" rtlCol="0">
            <a:spAutoFit/>
          </a:bodyPr>
          <a:lstStyle/>
          <a:p>
            <a:r>
              <a:rPr lang="en-US" sz="1400" dirty="0"/>
              <a:t>Mani, S., &amp; Cooper, G. F. (2004). </a:t>
            </a:r>
            <a:r>
              <a:rPr lang="en-US" sz="1400" dirty="0" smtClean="0"/>
              <a:t>Causal Discovery Using a Bayesian Local Causal Discovery Algorithm. </a:t>
            </a:r>
            <a:r>
              <a:rPr lang="en-US" sz="1400" i="1" dirty="0"/>
              <a:t>Proceedings of </a:t>
            </a:r>
            <a:r>
              <a:rPr lang="en-US" sz="1400" i="1" dirty="0" err="1"/>
              <a:t>MedInfo</a:t>
            </a:r>
            <a:r>
              <a:rPr lang="en-US" sz="1400" dirty="0"/>
              <a:t>, 731-735</a:t>
            </a:r>
          </a:p>
        </p:txBody>
      </p:sp>
      <p:sp>
        <p:nvSpPr>
          <p:cNvPr id="6" name="TextBox 5"/>
          <p:cNvSpPr txBox="1"/>
          <p:nvPr/>
        </p:nvSpPr>
        <p:spPr>
          <a:xfrm>
            <a:off x="7420639" y="2642634"/>
            <a:ext cx="1182190" cy="1200329"/>
          </a:xfrm>
          <a:prstGeom prst="rect">
            <a:avLst/>
          </a:prstGeom>
          <a:noFill/>
        </p:spPr>
        <p:txBody>
          <a:bodyPr wrap="square" rtlCol="0">
            <a:spAutoFit/>
          </a:bodyPr>
          <a:lstStyle/>
          <a:p>
            <a:r>
              <a:rPr lang="en-US" dirty="0" smtClean="0"/>
              <a:t>n binary variables = 2^n entries</a:t>
            </a:r>
            <a:endParaRPr lang="en-US" dirty="0"/>
          </a:p>
        </p:txBody>
      </p:sp>
    </p:spTree>
    <p:extLst>
      <p:ext uri="{BB962C8B-B14F-4D97-AF65-F5344CB8AC3E}">
        <p14:creationId xmlns:p14="http://schemas.microsoft.com/office/powerpoint/2010/main" val="183548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a:t>
            </a:r>
            <a:endParaRPr lang="en-US" dirty="0"/>
          </a:p>
        </p:txBody>
      </p:sp>
      <p:sp>
        <p:nvSpPr>
          <p:cNvPr id="3" name="Content Placeholder 2"/>
          <p:cNvSpPr>
            <a:spLocks noGrp="1"/>
          </p:cNvSpPr>
          <p:nvPr>
            <p:ph idx="1"/>
          </p:nvPr>
        </p:nvSpPr>
        <p:spPr/>
        <p:txBody>
          <a:bodyPr/>
          <a:lstStyle/>
          <a:p>
            <a:r>
              <a:rPr lang="en-US" dirty="0" smtClean="0"/>
              <a:t>Describes independencies in a set of variables</a:t>
            </a:r>
          </a:p>
          <a:p>
            <a:endParaRPr lang="en-US" dirty="0"/>
          </a:p>
          <a:p>
            <a:endParaRPr lang="en-US" dirty="0" smtClean="0"/>
          </a:p>
        </p:txBody>
      </p:sp>
    </p:spTree>
    <p:extLst>
      <p:ext uri="{BB962C8B-B14F-4D97-AF65-F5344CB8AC3E}">
        <p14:creationId xmlns:p14="http://schemas.microsoft.com/office/powerpoint/2010/main" val="388361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 Example</a:t>
            </a:r>
            <a:endParaRPr lang="en-US" dirty="0"/>
          </a:p>
        </p:txBody>
      </p:sp>
      <p:pic>
        <p:nvPicPr>
          <p:cNvPr id="7" name="Content Placeholder 6" descr="Screen Shot 2016-03-10 at 2.11.43 PM.png"/>
          <p:cNvPicPr>
            <a:picLocks noGrp="1" noChangeAspect="1"/>
          </p:cNvPicPr>
          <p:nvPr>
            <p:ph idx="1"/>
          </p:nvPr>
        </p:nvPicPr>
        <p:blipFill>
          <a:blip r:embed="rId2">
            <a:extLst>
              <a:ext uri="{28A0092B-C50C-407E-A947-70E740481C1C}">
                <a14:useLocalDpi xmlns:a14="http://schemas.microsoft.com/office/drawing/2010/main" val="0"/>
              </a:ext>
            </a:extLst>
          </a:blip>
          <a:srcRect t="1913" b="1913"/>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
        <p:nvSpPr>
          <p:cNvPr id="8" name="Rectangle 7"/>
          <p:cNvSpPr/>
          <p:nvPr/>
        </p:nvSpPr>
        <p:spPr>
          <a:xfrm>
            <a:off x="1128943" y="1477821"/>
            <a:ext cx="4083169" cy="369332"/>
          </a:xfrm>
          <a:prstGeom prst="rect">
            <a:avLst/>
          </a:prstGeom>
        </p:spPr>
        <p:txBody>
          <a:bodyPr wrap="none">
            <a:spAutoFit/>
          </a:bodyPr>
          <a:lstStyle/>
          <a:p>
            <a:r>
              <a:rPr lang="en-US" dirty="0"/>
              <a:t>http://</a:t>
            </a:r>
            <a:r>
              <a:rPr lang="en-US" dirty="0" err="1"/>
              <a:t>www.cabreastcancer.org</a:t>
            </a:r>
            <a:r>
              <a:rPr lang="en-US" dirty="0"/>
              <a:t>/causes/#</a:t>
            </a:r>
          </a:p>
        </p:txBody>
      </p:sp>
    </p:spTree>
    <p:extLst>
      <p:ext uri="{BB962C8B-B14F-4D97-AF65-F5344CB8AC3E}">
        <p14:creationId xmlns:p14="http://schemas.microsoft.com/office/powerpoint/2010/main" val="984607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Causes and effects of poverty</a:t>
            </a:r>
            <a:endParaRPr lang="en-US" dirty="0"/>
          </a:p>
        </p:txBody>
      </p:sp>
      <p:pic>
        <p:nvPicPr>
          <p:cNvPr id="4" name="Content Placeholder 3"/>
          <p:cNvPicPr>
            <a:picLocks noGrp="1" noChangeAspect="1"/>
          </p:cNvPicPr>
          <p:nvPr>
            <p:ph idx="1"/>
          </p:nvPr>
        </p:nvPicPr>
        <p:blipFill>
          <a:blip r:embed="rId3"/>
          <a:srcRect l="-34038" r="-34038"/>
          <a:stretch>
            <a:fillRect/>
          </a:stretch>
        </p:blipFill>
        <p:spPr/>
      </p:pic>
      <p:sp>
        <p:nvSpPr>
          <p:cNvPr id="5" name="Rectangle 4"/>
          <p:cNvSpPr/>
          <p:nvPr/>
        </p:nvSpPr>
        <p:spPr>
          <a:xfrm>
            <a:off x="1433900" y="6143093"/>
            <a:ext cx="6299312" cy="523220"/>
          </a:xfrm>
          <a:prstGeom prst="rect">
            <a:avLst/>
          </a:prstGeom>
        </p:spPr>
        <p:txBody>
          <a:bodyPr wrap="square">
            <a:spAutoFit/>
          </a:bodyPr>
          <a:lstStyle/>
          <a:p>
            <a:r>
              <a:rPr lang="en-US" sz="1400" dirty="0" err="1"/>
              <a:t>Bessler</a:t>
            </a:r>
            <a:r>
              <a:rPr lang="en-US" sz="1400" dirty="0"/>
              <a:t>, D. A. (2003). On world poverty: Its causes and effects. </a:t>
            </a:r>
            <a:r>
              <a:rPr lang="en-US" sz="1400" i="1" dirty="0"/>
              <a:t>Food and Agricultural Organization (FAO) of the United Nations, Research Bulletin, Rome</a:t>
            </a:r>
            <a:endParaRPr lang="en-US" sz="1400" dirty="0"/>
          </a:p>
        </p:txBody>
      </p:sp>
    </p:spTree>
    <p:extLst>
      <p:ext uri="{BB962C8B-B14F-4D97-AF65-F5344CB8AC3E}">
        <p14:creationId xmlns:p14="http://schemas.microsoft.com/office/powerpoint/2010/main" val="19429373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Graphical models and explanation</a:t>
            </a:r>
            <a:endParaRPr lang="en-US" dirty="0"/>
          </a:p>
        </p:txBody>
      </p:sp>
      <p:sp>
        <p:nvSpPr>
          <p:cNvPr id="3" name="Content Placeholder 2"/>
          <p:cNvSpPr>
            <a:spLocks noGrp="1"/>
          </p:cNvSpPr>
          <p:nvPr>
            <p:ph idx="1"/>
          </p:nvPr>
        </p:nvSpPr>
        <p:spPr/>
        <p:txBody>
          <a:bodyPr/>
          <a:lstStyle/>
          <a:p>
            <a:r>
              <a:rPr lang="en-US" dirty="0" smtClean="0"/>
              <a:t>Graphical model that represents relationships between variables</a:t>
            </a:r>
          </a:p>
          <a:p>
            <a:r>
              <a:rPr lang="en-US" dirty="0" smtClean="0"/>
              <a:t>Observations give truth value of variables in particular scenario</a:t>
            </a:r>
          </a:p>
          <a:p>
            <a:r>
              <a:rPr lang="en-US" dirty="0" smtClean="0"/>
              <a:t>Use model to evaluate counterfactual queries</a:t>
            </a:r>
            <a:endParaRPr lang="en-US" dirty="0"/>
          </a:p>
        </p:txBody>
      </p:sp>
    </p:spTree>
    <p:extLst>
      <p:ext uri="{BB962C8B-B14F-4D97-AF65-F5344CB8AC3E}">
        <p14:creationId xmlns:p14="http://schemas.microsoft.com/office/powerpoint/2010/main" val="7213499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things to beware of </a:t>
            </a:r>
            <a:endParaRPr lang="en-US" dirty="0"/>
          </a:p>
        </p:txBody>
      </p:sp>
      <p:sp>
        <p:nvSpPr>
          <p:cNvPr id="3" name="Content Placeholder 2"/>
          <p:cNvSpPr>
            <a:spLocks noGrp="1"/>
          </p:cNvSpPr>
          <p:nvPr>
            <p:ph idx="1"/>
          </p:nvPr>
        </p:nvSpPr>
        <p:spPr/>
        <p:txBody>
          <a:bodyPr/>
          <a:lstStyle/>
          <a:p>
            <a:r>
              <a:rPr lang="en-US" dirty="0" smtClean="0"/>
              <a:t>Sample size</a:t>
            </a:r>
          </a:p>
          <a:p>
            <a:r>
              <a:rPr lang="en-US" dirty="0" smtClean="0"/>
              <a:t>Missing data (not just variables)</a:t>
            </a:r>
          </a:p>
          <a:p>
            <a:r>
              <a:rPr lang="en-US" dirty="0" smtClean="0"/>
              <a:t>What structures DAG can/cannot represent (e.g. time series and feedback)</a:t>
            </a:r>
          </a:p>
          <a:p>
            <a:endParaRPr lang="en-US" dirty="0"/>
          </a:p>
        </p:txBody>
      </p:sp>
    </p:spTree>
    <p:extLst>
      <p:ext uri="{BB962C8B-B14F-4D97-AF65-F5344CB8AC3E}">
        <p14:creationId xmlns:p14="http://schemas.microsoft.com/office/powerpoint/2010/main" val="165065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that one event is dependent on one or more other events in some way (at least some of the time)</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spTree>
    <p:extLst>
      <p:ext uri="{BB962C8B-B14F-4D97-AF65-F5344CB8AC3E}">
        <p14:creationId xmlns:p14="http://schemas.microsoft.com/office/powerpoint/2010/main" val="5837363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i="1" dirty="0" smtClean="0"/>
              <a:t>Assuming </a:t>
            </a:r>
            <a:r>
              <a:rPr lang="en-US" dirty="0" smtClean="0"/>
              <a:t>you have measured the right variables, a scatterplot/correlation can sometimes show that such a relationship exists (but not what the direction of the relationship is)</a:t>
            </a: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11513500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typical of ‘frequency’ reasoning, are susceptible to error, and give limited information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19130846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are limited, and based on frequency data</a:t>
            </a:r>
          </a:p>
          <a:p>
            <a:r>
              <a:rPr lang="en-US" dirty="0" smtClean="0"/>
              <a:t>A </a:t>
            </a:r>
            <a:r>
              <a:rPr lang="en-US" i="1" dirty="0" smtClean="0"/>
              <a:t>theory </a:t>
            </a:r>
            <a:r>
              <a:rPr lang="en-US" dirty="0" smtClean="0"/>
              <a:t>of the world (process data) can improve the quality of your results and give </a:t>
            </a:r>
            <a:r>
              <a:rPr lang="en-US" i="1" dirty="0" smtClean="0"/>
              <a:t>probabilities </a:t>
            </a:r>
            <a:r>
              <a:rPr lang="en-US" dirty="0" smtClean="0"/>
              <a:t>rather than yes/no results</a:t>
            </a:r>
            <a:endParaRPr lang="en-US" i="1"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1088868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21" y="2356723"/>
            <a:ext cx="4572000" cy="2513283"/>
          </a:xfrm>
          <a:prstGeom prst="rect">
            <a:avLst/>
          </a:prstGeom>
        </p:spPr>
      </p:pic>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0" name="Title 1"/>
          <p:cNvSpPr>
            <a:spLocks noGrp="1"/>
          </p:cNvSpPr>
          <p:nvPr>
            <p:ph type="title"/>
          </p:nvPr>
        </p:nvSpPr>
        <p:spPr>
          <a:xfrm>
            <a:off x="1896228" y="279861"/>
            <a:ext cx="6280441" cy="990107"/>
          </a:xfrm>
        </p:spPr>
        <p:txBody>
          <a:bodyPr anchor="t"/>
          <a:lstStyle/>
          <a:p>
            <a:r>
              <a:rPr lang="en-US" dirty="0" smtClean="0"/>
              <a:t>Where is the mean?</a:t>
            </a:r>
            <a:endParaRPr lang="en-US" dirty="0"/>
          </a:p>
        </p:txBody>
      </p:sp>
    </p:spTree>
    <p:extLst>
      <p:ext uri="{BB962C8B-B14F-4D97-AF65-F5344CB8AC3E}">
        <p14:creationId xmlns:p14="http://schemas.microsoft.com/office/powerpoint/2010/main" val="6415029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Approaches</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4/24/17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19131101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book ,wrong language</a:t>
            </a:r>
            <a:endParaRPr lang="en-US" dirty="0"/>
          </a:p>
        </p:txBody>
      </p:sp>
      <p:pic>
        <p:nvPicPr>
          <p:cNvPr id="7" name="Content Placeholder 6"/>
          <p:cNvPicPr>
            <a:picLocks noGrp="1" noChangeAspect="1"/>
          </p:cNvPicPr>
          <p:nvPr>
            <p:ph idx="1"/>
          </p:nvPr>
        </p:nvPicPr>
        <p:blipFill>
          <a:blip r:embed="rId2"/>
          <a:srcRect l="-49160" r="-49160"/>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spTree>
    <p:extLst>
      <p:ext uri="{BB962C8B-B14F-4D97-AF65-F5344CB8AC3E}">
        <p14:creationId xmlns:p14="http://schemas.microsoft.com/office/powerpoint/2010/main" val="1516388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pPr lvl="1"/>
            <a:r>
              <a:rPr lang="en-US" dirty="0" smtClean="0"/>
              <a:t>Measurement scales</a:t>
            </a:r>
          </a:p>
          <a:p>
            <a:pPr lvl="1"/>
            <a:r>
              <a:rPr lang="en-US" dirty="0" smtClean="0"/>
              <a:t>Variables to be predicted</a:t>
            </a:r>
          </a:p>
          <a:p>
            <a:pPr lvl="1"/>
            <a:r>
              <a:rPr lang="en-US" dirty="0" smtClean="0"/>
              <a:t>Predictors</a:t>
            </a:r>
          </a:p>
          <a:p>
            <a:pPr lvl="1"/>
            <a:endParaRPr lang="en-US" dirty="0"/>
          </a:p>
          <a:p>
            <a:pPr marL="228600" lvl="1" indent="0">
              <a:buNone/>
            </a:pPr>
            <a:r>
              <a:rPr lang="en-US" dirty="0" smtClean="0"/>
              <a:t>Example: weight given height</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17557360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pPr lvl="1"/>
            <a:r>
              <a:rPr lang="en-US" dirty="0" smtClean="0"/>
              <a:t>graphical model </a:t>
            </a:r>
          </a:p>
          <a:p>
            <a:pPr lvl="1"/>
            <a:r>
              <a:rPr lang="en-US" dirty="0" smtClean="0"/>
              <a:t>appropriate theoretical underpinnings</a:t>
            </a:r>
          </a:p>
          <a:p>
            <a:pPr lvl="1"/>
            <a:r>
              <a:rPr lang="en-US" dirty="0" smtClean="0"/>
              <a:t>Example:</a:t>
            </a:r>
            <a:r>
              <a:rPr lang="en-US" dirty="0"/>
              <a:t> </a:t>
            </a:r>
            <a:r>
              <a:rPr lang="en-US" dirty="0" err="1" smtClean="0"/>
              <a:t>ŷ</a:t>
            </a:r>
            <a:r>
              <a:rPr lang="en-US" dirty="0" smtClean="0"/>
              <a:t> = β</a:t>
            </a:r>
            <a:r>
              <a:rPr lang="en-US" baseline="-25000" dirty="0" smtClean="0"/>
              <a:t>1</a:t>
            </a:r>
            <a:r>
              <a:rPr lang="en-US" dirty="0" smtClean="0"/>
              <a:t>x+β</a:t>
            </a:r>
            <a:r>
              <a:rPr lang="en-US" baseline="-25000" dirty="0" smtClean="0"/>
              <a:t>0</a:t>
            </a:r>
            <a:r>
              <a:rPr lang="en-US" dirty="0" smtClean="0"/>
              <a:t> and y ~ normal(</a:t>
            </a:r>
            <a:r>
              <a:rPr lang="en-US" dirty="0" err="1" smtClean="0"/>
              <a:t>ŷ</a:t>
            </a:r>
            <a:r>
              <a:rPr lang="en-US" dirty="0" smtClean="0"/>
              <a:t>, </a:t>
            </a:r>
            <a:r>
              <a:rPr lang="en-US" dirty="0" err="1" smtClean="0"/>
              <a:t>σ</a:t>
            </a:r>
            <a:r>
              <a:rPr lang="en-US" dirty="0" smtClean="0"/>
              <a:t>)</a:t>
            </a:r>
          </a:p>
          <a:p>
            <a:pPr lvl="2"/>
            <a:r>
              <a:rPr lang="en-US" dirty="0" smtClean="0"/>
              <a:t>Where </a:t>
            </a:r>
            <a:r>
              <a:rPr lang="en-US" dirty="0" err="1" smtClean="0"/>
              <a:t>ŷ</a:t>
            </a:r>
            <a:r>
              <a:rPr lang="en-US" dirty="0" smtClean="0"/>
              <a:t> = predicted weight and x = height and y = actual weights. y values near </a:t>
            </a:r>
            <a:r>
              <a:rPr lang="en-US" dirty="0" err="1"/>
              <a:t>ŷ</a:t>
            </a:r>
            <a:r>
              <a:rPr lang="en-US" dirty="0"/>
              <a:t> </a:t>
            </a:r>
            <a:r>
              <a:rPr lang="en-US" dirty="0" smtClean="0"/>
              <a:t>may be considered most probable</a:t>
            </a:r>
          </a:p>
          <a:p>
            <a:pPr lvl="2"/>
            <a:r>
              <a:rPr lang="en-US" dirty="0" smtClean="0"/>
              <a:t>Can fit this using regression</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10758550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64</a:t>
            </a:fld>
            <a:endParaRPr lang="en-US" dirty="0"/>
          </a:p>
        </p:txBody>
      </p:sp>
      <p:pic>
        <p:nvPicPr>
          <p:cNvPr id="7" name="Content Placeholder 6"/>
          <p:cNvPicPr>
            <a:picLocks noChangeAspect="1"/>
          </p:cNvPicPr>
          <p:nvPr/>
        </p:nvPicPr>
        <p:blipFill rotWithShape="1">
          <a:blip r:embed="rId3"/>
          <a:srcRect l="-10202" r="-10202" b="63861"/>
          <a:stretch/>
        </p:blipFill>
        <p:spPr>
          <a:xfrm>
            <a:off x="3987618" y="4272456"/>
            <a:ext cx="6070569" cy="1363209"/>
          </a:xfrm>
          <a:prstGeom prst="rect">
            <a:avLst/>
          </a:prstGeom>
        </p:spPr>
      </p:pic>
      <p:pic>
        <p:nvPicPr>
          <p:cNvPr id="8" name="Picture 7"/>
          <p:cNvPicPr>
            <a:picLocks noChangeAspect="1"/>
          </p:cNvPicPr>
          <p:nvPr/>
        </p:nvPicPr>
        <p:blipFill rotWithShape="1">
          <a:blip r:embed="rId4"/>
          <a:srcRect b="64720"/>
          <a:stretch/>
        </p:blipFill>
        <p:spPr>
          <a:xfrm>
            <a:off x="0" y="4272456"/>
            <a:ext cx="5151901" cy="1363209"/>
          </a:xfrm>
          <a:prstGeom prst="rect">
            <a:avLst/>
          </a:prstGeom>
        </p:spPr>
      </p:pic>
    </p:spTree>
    <p:extLst>
      <p:ext uri="{BB962C8B-B14F-4D97-AF65-F5344CB8AC3E}">
        <p14:creationId xmlns:p14="http://schemas.microsoft.com/office/powerpoint/2010/main" val="3560671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a:xfrm>
            <a:off x="1128943" y="1726217"/>
            <a:ext cx="7048804" cy="4379976"/>
          </a:xfrm>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pPr lvl="1"/>
            <a:r>
              <a:rPr lang="en-US" dirty="0" smtClean="0"/>
              <a:t>Re-allocate credibility across parameter values (using Bayesian inference: solve for </a:t>
            </a:r>
            <a:r>
              <a:rPr lang="en-US" dirty="0" err="1"/>
              <a:t>θ</a:t>
            </a:r>
            <a:r>
              <a:rPr lang="en-US" dirty="0" smtClean="0"/>
              <a:t>)</a:t>
            </a:r>
          </a:p>
          <a:p>
            <a:pPr marL="228600" lvl="1" indent="0">
              <a:buNone/>
            </a:pPr>
            <a:r>
              <a:rPr lang="en-US" dirty="0" smtClean="0"/>
              <a:t>P(</a:t>
            </a:r>
            <a:r>
              <a:rPr lang="en-US" dirty="0" err="1" smtClean="0"/>
              <a:t>θ|D</a:t>
            </a:r>
            <a:r>
              <a:rPr lang="en-US" dirty="0" smtClean="0"/>
              <a:t>) = p(</a:t>
            </a:r>
            <a:r>
              <a:rPr lang="en-US" dirty="0" err="1" smtClean="0"/>
              <a:t>D|θ</a:t>
            </a:r>
            <a:r>
              <a:rPr lang="en-US" dirty="0" smtClean="0"/>
              <a:t>) p(</a:t>
            </a:r>
            <a:r>
              <a:rPr lang="en-US" dirty="0" err="1" smtClean="0"/>
              <a:t>θ</a:t>
            </a:r>
            <a:r>
              <a:rPr lang="en-US" dirty="0" smtClean="0"/>
              <a:t>) / p(D)</a:t>
            </a:r>
          </a:p>
          <a:p>
            <a:pPr marL="228600" lvl="1" indent="0">
              <a:buNone/>
            </a:pPr>
            <a:endParaRPr lang="en-US" dirty="0"/>
          </a:p>
          <a:p>
            <a:pPr marL="228600" lvl="1" indent="0">
              <a:buNone/>
            </a:pPr>
            <a:r>
              <a:rPr lang="en-US" dirty="0" smtClean="0"/>
              <a:t>Where p(D) = ∫</a:t>
            </a:r>
            <a:r>
              <a:rPr lang="en-US" dirty="0" err="1" smtClean="0"/>
              <a:t>d</a:t>
            </a:r>
            <a:r>
              <a:rPr lang="en-US" dirty="0" err="1"/>
              <a:t>θ</a:t>
            </a:r>
            <a:r>
              <a:rPr lang="en-US" baseline="30000" dirty="0" smtClean="0"/>
              <a:t>*</a:t>
            </a:r>
            <a:r>
              <a:rPr lang="en-US" dirty="0" smtClean="0"/>
              <a:t>p(</a:t>
            </a:r>
            <a:r>
              <a:rPr lang="en-US" dirty="0" err="1" smtClean="0"/>
              <a:t>D|θ</a:t>
            </a:r>
            <a:r>
              <a:rPr lang="en-US" baseline="30000" dirty="0" smtClean="0"/>
              <a:t>*</a:t>
            </a:r>
            <a:r>
              <a:rPr lang="en-US" dirty="0" smtClean="0"/>
              <a:t>)p(</a:t>
            </a:r>
            <a:r>
              <a:rPr lang="en-US" dirty="0" err="1" smtClean="0"/>
              <a:t>θ</a:t>
            </a:r>
            <a:r>
              <a:rPr lang="en-US" baseline="30000" dirty="0" smtClean="0"/>
              <a:t>*</a:t>
            </a:r>
            <a:r>
              <a:rPr lang="en-US"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65</a:t>
            </a:fld>
            <a:endParaRPr lang="en-US" dirty="0"/>
          </a:p>
        </p:txBody>
      </p:sp>
      <p:sp>
        <p:nvSpPr>
          <p:cNvPr id="7" name="TextBox 6"/>
          <p:cNvSpPr txBox="1"/>
          <p:nvPr/>
        </p:nvSpPr>
        <p:spPr>
          <a:xfrm>
            <a:off x="1128943" y="5375060"/>
            <a:ext cx="4045135" cy="369332"/>
          </a:xfrm>
          <a:prstGeom prst="rect">
            <a:avLst/>
          </a:prstGeom>
          <a:noFill/>
        </p:spPr>
        <p:txBody>
          <a:bodyPr wrap="none" rtlCol="0">
            <a:spAutoFit/>
          </a:bodyPr>
          <a:lstStyle/>
          <a:p>
            <a:r>
              <a:rPr lang="en-US" dirty="0"/>
              <a:t>p</a:t>
            </a:r>
            <a:r>
              <a:rPr lang="en-US" dirty="0" smtClean="0"/>
              <a:t>osterior       likelihood    prior    evidence</a:t>
            </a:r>
            <a:endParaRPr lang="en-US" dirty="0"/>
          </a:p>
        </p:txBody>
      </p:sp>
      <p:sp>
        <p:nvSpPr>
          <p:cNvPr id="9" name="TextBox 8"/>
          <p:cNvSpPr txBox="1"/>
          <p:nvPr/>
        </p:nvSpPr>
        <p:spPr>
          <a:xfrm>
            <a:off x="5696426" y="5119565"/>
            <a:ext cx="2652251" cy="1200328"/>
          </a:xfrm>
          <a:prstGeom prst="rect">
            <a:avLst/>
          </a:prstGeom>
          <a:noFill/>
        </p:spPr>
        <p:txBody>
          <a:bodyPr wrap="square" rtlCol="0">
            <a:spAutoFit/>
          </a:bodyPr>
          <a:lstStyle/>
          <a:p>
            <a:pPr marL="0" lvl="1"/>
            <a:r>
              <a:rPr lang="en-US" sz="2400" dirty="0" smtClean="0"/>
              <a:t>In our example: </a:t>
            </a:r>
            <a:r>
              <a:rPr lang="en-US" sz="2400" dirty="0" err="1" smtClean="0"/>
              <a:t>θ</a:t>
            </a:r>
            <a:r>
              <a:rPr lang="en-US" sz="2400" dirty="0" smtClean="0"/>
              <a:t> includes β</a:t>
            </a:r>
            <a:r>
              <a:rPr lang="en-US" sz="2400" baseline="-25000" dirty="0" smtClean="0"/>
              <a:t>1</a:t>
            </a:r>
            <a:r>
              <a:rPr lang="en-US" sz="2400" dirty="0" smtClean="0"/>
              <a:t>β</a:t>
            </a:r>
            <a:r>
              <a:rPr lang="en-US" sz="2400" baseline="-25000" dirty="0" smtClean="0"/>
              <a:t>0</a:t>
            </a:r>
            <a:r>
              <a:rPr lang="en-US" sz="2400" dirty="0" smtClean="0"/>
              <a:t> and </a:t>
            </a:r>
            <a:r>
              <a:rPr lang="en-US" sz="2400" dirty="0" err="1" smtClean="0"/>
              <a:t>σ</a:t>
            </a:r>
            <a:endParaRPr lang="en-US" sz="2400" dirty="0"/>
          </a:p>
          <a:p>
            <a:r>
              <a:rPr lang="en-US" sz="2400" dirty="0" smtClean="0"/>
              <a:t> </a:t>
            </a:r>
            <a:endParaRPr lang="en-US" sz="2400" dirty="0"/>
          </a:p>
        </p:txBody>
      </p:sp>
    </p:spTree>
    <p:extLst>
      <p:ext uri="{BB962C8B-B14F-4D97-AF65-F5344CB8AC3E}">
        <p14:creationId xmlns:p14="http://schemas.microsoft.com/office/powerpoint/2010/main" val="9612344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Priors</a:t>
            </a:r>
            <a:endParaRPr lang="en-US" dirty="0"/>
          </a:p>
        </p:txBody>
      </p:sp>
      <p:pic>
        <p:nvPicPr>
          <p:cNvPr id="7" name="Content Placeholder 6"/>
          <p:cNvPicPr>
            <a:picLocks noGrp="1" noChangeAspect="1"/>
          </p:cNvPicPr>
          <p:nvPr>
            <p:ph idx="1"/>
          </p:nvPr>
        </p:nvPicPr>
        <p:blipFill>
          <a:blip r:embed="rId3"/>
          <a:srcRect l="-10202" r="-10202"/>
          <a:stretch>
            <a:fillRect/>
          </a:stretch>
        </p:blipFill>
        <p:spPr>
          <a:xfrm>
            <a:off x="3987618" y="2365608"/>
            <a:ext cx="6070569" cy="3772122"/>
          </a:xfrm>
        </p:spPr>
      </p:pic>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66</a:t>
            </a:fld>
            <a:endParaRPr lang="en-US" dirty="0"/>
          </a:p>
        </p:txBody>
      </p:sp>
      <p:pic>
        <p:nvPicPr>
          <p:cNvPr id="8" name="Picture 7"/>
          <p:cNvPicPr>
            <a:picLocks noChangeAspect="1"/>
          </p:cNvPicPr>
          <p:nvPr/>
        </p:nvPicPr>
        <p:blipFill>
          <a:blip r:embed="rId4"/>
          <a:stretch>
            <a:fillRect/>
          </a:stretch>
        </p:blipFill>
        <p:spPr>
          <a:xfrm>
            <a:off x="0" y="2365608"/>
            <a:ext cx="5151901" cy="3863926"/>
          </a:xfrm>
          <a:prstGeom prst="rect">
            <a:avLst/>
          </a:prstGeom>
        </p:spPr>
      </p:pic>
    </p:spTree>
    <p:extLst>
      <p:ext uri="{BB962C8B-B14F-4D97-AF65-F5344CB8AC3E}">
        <p14:creationId xmlns:p14="http://schemas.microsoft.com/office/powerpoint/2010/main" val="4956471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posterior distribution</a:t>
            </a:r>
            <a:endParaRPr lang="en-US" dirty="0"/>
          </a:p>
        </p:txBody>
      </p:sp>
      <p:sp>
        <p:nvSpPr>
          <p:cNvPr id="3" name="Content Placeholder 2"/>
          <p:cNvSpPr>
            <a:spLocks noGrp="1"/>
          </p:cNvSpPr>
          <p:nvPr>
            <p:ph idx="1"/>
          </p:nvPr>
        </p:nvSpPr>
        <p:spPr>
          <a:xfrm>
            <a:off x="1128943" y="1524657"/>
            <a:ext cx="7048804" cy="4379976"/>
          </a:xfrm>
        </p:spPr>
        <p:txBody>
          <a:bodyPr/>
          <a:lstStyle/>
          <a:p>
            <a:pPr marL="0" indent="0">
              <a:buNone/>
            </a:pPr>
            <a:r>
              <a:rPr lang="en-US" dirty="0" smtClean="0"/>
              <a:t>Estimate distribution of values for </a:t>
            </a:r>
            <a:r>
              <a:rPr lang="en-US" i="1" dirty="0" smtClean="0"/>
              <a:t>parameters </a:t>
            </a:r>
            <a:r>
              <a:rPr lang="en-US" dirty="0" smtClean="0"/>
              <a:t>consistent with the data</a:t>
            </a:r>
          </a:p>
          <a:p>
            <a:pPr marL="0" indent="0">
              <a:buNone/>
            </a:pPr>
            <a:r>
              <a:rPr lang="en-US" dirty="0" smtClean="0"/>
              <a:t>In our example, β</a:t>
            </a:r>
            <a:r>
              <a:rPr lang="en-US" baseline="-25000" dirty="0" smtClean="0"/>
              <a:t>1</a:t>
            </a:r>
            <a:r>
              <a:rPr lang="en-US" dirty="0"/>
              <a:t>, β</a:t>
            </a:r>
            <a:r>
              <a:rPr lang="en-US" baseline="-25000" dirty="0"/>
              <a:t>0</a:t>
            </a:r>
            <a:r>
              <a:rPr lang="en-US" dirty="0"/>
              <a:t> </a:t>
            </a:r>
            <a:r>
              <a:rPr lang="en-US" dirty="0" smtClean="0"/>
              <a:t/>
            </a:r>
            <a:br>
              <a:rPr lang="en-US" dirty="0" smtClean="0"/>
            </a:br>
            <a:r>
              <a:rPr lang="en-US" dirty="0" smtClean="0"/>
              <a:t>and </a:t>
            </a:r>
            <a:r>
              <a:rPr lang="en-US" dirty="0" err="1" smtClean="0"/>
              <a:t>σ</a:t>
            </a:r>
            <a:endParaRPr lang="en-US" dirty="0" smtClean="0"/>
          </a:p>
          <a:p>
            <a:pPr lvl="1"/>
            <a:r>
              <a:rPr lang="en-US" dirty="0" smtClean="0"/>
              <a:t>Most credible value for </a:t>
            </a:r>
            <a:br>
              <a:rPr lang="en-US" dirty="0" smtClean="0"/>
            </a:br>
            <a:r>
              <a:rPr lang="en-US" dirty="0" smtClean="0"/>
              <a:t>slope is maximum of </a:t>
            </a:r>
            <a:br>
              <a:rPr lang="en-US" dirty="0" smtClean="0"/>
            </a:br>
            <a:r>
              <a:rPr lang="en-US" dirty="0" smtClean="0"/>
              <a:t>distribution (4.1) </a:t>
            </a:r>
          </a:p>
          <a:p>
            <a:pPr lvl="1"/>
            <a:r>
              <a:rPr lang="en-US" dirty="0" smtClean="0"/>
              <a:t>Can calculate the</a:t>
            </a:r>
            <a:br>
              <a:rPr lang="en-US" dirty="0" smtClean="0"/>
            </a:br>
            <a:r>
              <a:rPr lang="en-US" dirty="0" smtClean="0"/>
              <a:t>‘high density interval’ (HDI) </a:t>
            </a:r>
            <a:br>
              <a:rPr lang="en-US" dirty="0" smtClean="0"/>
            </a:br>
            <a:r>
              <a:rPr lang="en-US" dirty="0" smtClean="0"/>
              <a:t>(95% of the distribution)</a:t>
            </a:r>
          </a:p>
          <a:p>
            <a:pPr marL="0" indent="0">
              <a:buNone/>
            </a:pPr>
            <a:endParaRPr lang="en-US" dirty="0" smtClean="0"/>
          </a:p>
          <a:p>
            <a:endParaRPr lang="en-US" dirty="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67</a:t>
            </a:fld>
            <a:endParaRPr lang="en-US" dirty="0"/>
          </a:p>
        </p:txBody>
      </p:sp>
    </p:spTree>
    <p:extLst>
      <p:ext uri="{BB962C8B-B14F-4D97-AF65-F5344CB8AC3E}">
        <p14:creationId xmlns:p14="http://schemas.microsoft.com/office/powerpoint/2010/main" val="13423061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r>
              <a:rPr lang="en-US" dirty="0" smtClean="0"/>
              <a:t>Check the model (randomly generate simulated y values at selected x values many many times)</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68</a:t>
            </a:fld>
            <a:endParaRPr lang="en-US" dirty="0"/>
          </a:p>
        </p:txBody>
      </p:sp>
    </p:spTree>
    <p:extLst>
      <p:ext uri="{BB962C8B-B14F-4D97-AF65-F5344CB8AC3E}">
        <p14:creationId xmlns:p14="http://schemas.microsoft.com/office/powerpoint/2010/main" val="769561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r>
              <a:rPr lang="en-US" dirty="0" smtClean="0"/>
              <a:t>Check the model (randomly generate simulated y values at selected x values many many times)</a:t>
            </a:r>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69</a:t>
            </a:fld>
            <a:endParaRPr lang="en-US" dirty="0"/>
          </a:p>
        </p:txBody>
      </p:sp>
      <p:pic>
        <p:nvPicPr>
          <p:cNvPr id="7" name="Picture 6" descr="IMG_0217.JPG"/>
          <p:cNvPicPr>
            <a:picLocks noChangeAspect="1"/>
          </p:cNvPicPr>
          <p:nvPr/>
        </p:nvPicPr>
        <p:blipFill rotWithShape="1">
          <a:blip r:embed="rId3">
            <a:extLst>
              <a:ext uri="{28A0092B-C50C-407E-A947-70E740481C1C}">
                <a14:useLocalDpi xmlns:a14="http://schemas.microsoft.com/office/drawing/2010/main" val="0"/>
              </a:ext>
            </a:extLst>
          </a:blip>
          <a:srcRect l="26894"/>
          <a:stretch/>
        </p:blipFill>
        <p:spPr>
          <a:xfrm rot="5400000">
            <a:off x="4240628" y="563524"/>
            <a:ext cx="3692373" cy="3788058"/>
          </a:xfrm>
          <a:prstGeom prst="rect">
            <a:avLst/>
          </a:prstGeom>
        </p:spPr>
      </p:pic>
    </p:spTree>
    <p:extLst>
      <p:ext uri="{BB962C8B-B14F-4D97-AF65-F5344CB8AC3E}">
        <p14:creationId xmlns:p14="http://schemas.microsoft.com/office/powerpoint/2010/main" val="422052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830" y="2356723"/>
            <a:ext cx="4572000" cy="2513283"/>
          </a:xfrm>
          <a:prstGeom prst="rect">
            <a:avLst/>
          </a:prstGeom>
        </p:spPr>
      </p:pic>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2"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smtClean="0"/>
              <a:t>Where is the mean?</a:t>
            </a:r>
            <a:endParaRPr lang="en-US" dirty="0"/>
          </a:p>
        </p:txBody>
      </p:sp>
    </p:spTree>
    <p:extLst>
      <p:ext uri="{BB962C8B-B14F-4D97-AF65-F5344CB8AC3E}">
        <p14:creationId xmlns:p14="http://schemas.microsoft.com/office/powerpoint/2010/main" val="18809685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70</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903968"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cxnSp>
        <p:nvCxnSpPr>
          <p:cNvPr id="37" name="Straight Arrow Connector 36"/>
          <p:cNvCxnSpPr/>
          <p:nvPr/>
        </p:nvCxnSpPr>
        <p:spPr>
          <a:xfrm>
            <a:off x="3421390" y="1855694"/>
            <a:ext cx="508275"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389" y="2329357"/>
            <a:ext cx="4572000" cy="2513283"/>
          </a:xfrm>
          <a:prstGeom prst="rect">
            <a:avLst/>
          </a:prstGeom>
        </p:spPr>
      </p:pic>
      <p:pic>
        <p:nvPicPr>
          <p:cNvPr id="39" name="Picture 3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3665" y="2335025"/>
            <a:ext cx="4572000" cy="2513283"/>
          </a:xfrm>
          <a:prstGeom prst="rect">
            <a:avLst/>
          </a:prstGeom>
        </p:spPr>
      </p:pic>
    </p:spTree>
    <p:extLst>
      <p:ext uri="{BB962C8B-B14F-4D97-AF65-F5344CB8AC3E}">
        <p14:creationId xmlns:p14="http://schemas.microsoft.com/office/powerpoint/2010/main" val="5560869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71</a:t>
            </a:fld>
            <a:endParaRPr lang="en-US" dirty="0"/>
          </a:p>
        </p:txBody>
      </p:sp>
      <p:sp>
        <p:nvSpPr>
          <p:cNvPr id="3" name="Content Placeholder 2"/>
          <p:cNvSpPr>
            <a:spLocks noGrp="1"/>
          </p:cNvSpPr>
          <p:nvPr>
            <p:ph idx="1"/>
          </p:nvPr>
        </p:nvSpPr>
        <p:spPr/>
        <p:txBody>
          <a:bodyPr/>
          <a:lstStyle/>
          <a:p>
            <a:r>
              <a:rPr lang="en-US" dirty="0" smtClean="0"/>
              <a:t>A clinician developed a test for a disease</a:t>
            </a:r>
          </a:p>
          <a:p>
            <a:r>
              <a:rPr lang="en-US" dirty="0" smtClean="0"/>
              <a:t>The hit rate is 99%, meaning P(+ | </a:t>
            </a:r>
            <a:r>
              <a:rPr lang="en-US" dirty="0"/>
              <a:t>sick</a:t>
            </a:r>
            <a:r>
              <a:rPr lang="en-US" dirty="0" smtClean="0"/>
              <a:t>) = .99</a:t>
            </a:r>
          </a:p>
          <a:p>
            <a:r>
              <a:rPr lang="en-US" dirty="0" smtClean="0"/>
              <a:t>False alarm </a:t>
            </a:r>
            <a:r>
              <a:rPr lang="en-US" dirty="0"/>
              <a:t>rate is </a:t>
            </a:r>
            <a:r>
              <a:rPr lang="en-US" dirty="0" smtClean="0"/>
              <a:t>.5%, </a:t>
            </a:r>
            <a:r>
              <a:rPr lang="en-US" dirty="0"/>
              <a:t>meaning </a:t>
            </a:r>
            <a:r>
              <a:rPr lang="en-US" dirty="0" smtClean="0"/>
              <a:t/>
            </a:r>
            <a:br>
              <a:rPr lang="en-US" dirty="0" smtClean="0"/>
            </a:br>
            <a:r>
              <a:rPr lang="en-US" dirty="0" smtClean="0"/>
              <a:t>P(+ | </a:t>
            </a:r>
            <a:r>
              <a:rPr lang="en-US" dirty="0"/>
              <a:t>healthy</a:t>
            </a:r>
            <a:r>
              <a:rPr lang="en-US" dirty="0" smtClean="0"/>
              <a:t>) </a:t>
            </a:r>
            <a:r>
              <a:rPr lang="en-US" dirty="0"/>
              <a:t>= </a:t>
            </a:r>
            <a:r>
              <a:rPr lang="en-US" dirty="0" smtClean="0"/>
              <a:t>.005</a:t>
            </a:r>
          </a:p>
          <a:p>
            <a:r>
              <a:rPr lang="en-US" dirty="0" smtClean="0"/>
              <a:t>A patient’s test comes back positive. Do you treat?</a:t>
            </a:r>
          </a:p>
          <a:p>
            <a:endParaRPr lang="en-US" dirty="0"/>
          </a:p>
          <a:p>
            <a:endParaRPr lang="en-US" dirty="0" smtClean="0"/>
          </a:p>
        </p:txBody>
      </p:sp>
    </p:spTree>
    <p:extLst>
      <p:ext uri="{BB962C8B-B14F-4D97-AF65-F5344CB8AC3E}">
        <p14:creationId xmlns:p14="http://schemas.microsoft.com/office/powerpoint/2010/main" val="2759947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44996955"/>
              </p:ext>
            </p:extLst>
          </p:nvPr>
        </p:nvGraphicFramePr>
        <p:xfrm>
          <a:off x="302365" y="1847850"/>
          <a:ext cx="8345256" cy="3088649"/>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 + 99% hit rate</a:t>
                      </a:r>
                      <a:br>
                        <a:rPr lang="en-US" dirty="0" smtClean="0"/>
                      </a:br>
                      <a:r>
                        <a:rPr lang="en-US" dirty="0" smtClean="0"/>
                        <a:t>        ½</a:t>
                      </a:r>
                      <a:r>
                        <a:rPr lang="en-US" baseline="0" dirty="0" smtClean="0"/>
                        <a:t> %  false </a:t>
                      </a:r>
                      <a:r>
                        <a:rPr lang="en-US" baseline="0" dirty="0" err="1" smtClean="0"/>
                        <a:t>pos</a:t>
                      </a:r>
                      <a:endParaRPr lang="en-US" dirty="0" smtClean="0"/>
                    </a:p>
                  </a:txBody>
                  <a:tcPr/>
                </a:tc>
                <a:tc>
                  <a:txBody>
                    <a:bodyPr/>
                    <a:lstStyle/>
                    <a:p>
                      <a:endParaRPr lang="en-US" dirty="0" smtClean="0"/>
                    </a:p>
                  </a:txBody>
                  <a:tcPr/>
                </a:tc>
                <a:tc>
                  <a:txBody>
                    <a:bodyPr/>
                    <a:lstStyle/>
                    <a:p>
                      <a:endParaRPr lang="en-US" dirty="0"/>
                    </a:p>
                  </a:txBody>
                  <a:tcPr/>
                </a:tc>
                <a:tc>
                  <a:txBody>
                    <a:bodyPr/>
                    <a:lstStyle/>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r>
              <a:tr h="1061293">
                <a:tc>
                  <a:txBody>
                    <a:bodyPr/>
                    <a:lstStyle/>
                    <a:p>
                      <a:r>
                        <a:rPr lang="en-US" dirty="0" smtClean="0"/>
                        <a:t>Marginal(disease)</a:t>
                      </a:r>
                      <a:endParaRPr lang="en-US" dirty="0"/>
                    </a:p>
                  </a:txBody>
                  <a:tcPr/>
                </a:tc>
                <a:tc>
                  <a:txBody>
                    <a:bodyPr/>
                    <a:lstStyle/>
                    <a:p>
                      <a:r>
                        <a:rPr lang="en-US" dirty="0" smtClean="0"/>
                        <a:t>P(sick) = </a:t>
                      </a:r>
                      <a:r>
                        <a:rPr lang="en-US" dirty="0" smtClean="0"/>
                        <a:t>.o1</a:t>
                      </a:r>
                      <a:endParaRPr lang="en-US" dirty="0"/>
                    </a:p>
                  </a:txBody>
                  <a:tcPr/>
                </a:tc>
                <a:tc>
                  <a:txBody>
                    <a:bodyPr/>
                    <a:lstStyle/>
                    <a:p>
                      <a:r>
                        <a:rPr lang="en-US" dirty="0" smtClean="0"/>
                        <a:t>P(healthy) = 1 - </a:t>
                      </a:r>
                      <a:r>
                        <a:rPr lang="en-US" dirty="0" smtClean="0"/>
                        <a:t>.01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72</a:t>
            </a:fld>
            <a:endParaRPr lang="en-US" dirty="0"/>
          </a:p>
        </p:txBody>
      </p:sp>
    </p:spTree>
    <p:extLst>
      <p:ext uri="{BB962C8B-B14F-4D97-AF65-F5344CB8AC3E}">
        <p14:creationId xmlns:p14="http://schemas.microsoft.com/office/powerpoint/2010/main" val="4201830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01137129"/>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a:t>
                      </a:r>
                      <a:r>
                        <a:rPr lang="en-US" dirty="0" smtClean="0"/>
                        <a:t>.</a:t>
                      </a:r>
                      <a:r>
                        <a:rPr lang="en-US" dirty="0" smtClean="0"/>
                        <a:t>99 * </a:t>
                      </a:r>
                      <a:r>
                        <a:rPr lang="en-US" dirty="0" smtClean="0"/>
                        <a:t>.01</a:t>
                      </a:r>
                      <a:endParaRPr lang="en-US" dirty="0" smtClean="0"/>
                    </a:p>
                  </a:txBody>
                  <a:tcPr/>
                </a:tc>
                <a:tc>
                  <a:txBody>
                    <a:bodyPr/>
                    <a:lstStyle/>
                    <a:p>
                      <a:r>
                        <a:rPr lang="en-US" dirty="0" smtClean="0"/>
                        <a:t>P(+|healthy)(p(healthy)</a:t>
                      </a:r>
                      <a:r>
                        <a:rPr lang="en-US" baseline="0" dirty="0" smtClean="0"/>
                        <a:t> =  .</a:t>
                      </a:r>
                      <a:r>
                        <a:rPr lang="en-US" baseline="0" dirty="0" smtClean="0"/>
                        <a:t>005 </a:t>
                      </a:r>
                      <a:r>
                        <a:rPr lang="en-US" baseline="0" dirty="0" smtClean="0"/>
                        <a:t>* </a:t>
                      </a:r>
                      <a:r>
                        <a:rPr lang="en-US" baseline="0" dirty="0" smtClean="0"/>
                        <a:t>(1 </a:t>
                      </a:r>
                      <a:r>
                        <a:rPr lang="en-US" baseline="0" dirty="0" smtClean="0"/>
                        <a:t>- </a:t>
                      </a:r>
                      <a:r>
                        <a:rPr lang="en-US" baseline="0" dirty="0" smtClean="0"/>
                        <a:t>.01)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a:t>
                      </a:r>
                      <a:r>
                        <a:rPr lang="en-US" baseline="0" dirty="0" smtClean="0"/>
                        <a:t>.</a:t>
                      </a:r>
                      <a:r>
                        <a:rPr lang="en-US" baseline="0" dirty="0" smtClean="0"/>
                        <a:t>99) * </a:t>
                      </a:r>
                      <a:r>
                        <a:rPr lang="en-US" baseline="0" dirty="0" smtClean="0"/>
                        <a:t>.01</a:t>
                      </a:r>
                      <a:endParaRPr lang="en-US" dirty="0" smtClean="0"/>
                    </a:p>
                  </a:txBody>
                  <a:tcPr/>
                </a:tc>
                <a:tc>
                  <a:txBody>
                    <a:bodyPr/>
                    <a:lstStyle/>
                    <a:p>
                      <a:r>
                        <a:rPr lang="en-US" dirty="0" smtClean="0"/>
                        <a:t>P(-|healthy)p(healthy) = (1 - .</a:t>
                      </a:r>
                      <a:r>
                        <a:rPr lang="en-US" dirty="0" smtClean="0"/>
                        <a:t>005</a:t>
                      </a:r>
                      <a:r>
                        <a:rPr lang="en-US" dirty="0" smtClean="0"/>
                        <a:t>) * (1 - </a:t>
                      </a:r>
                      <a:r>
                        <a:rPr lang="en-US" dirty="0" smtClean="0"/>
                        <a:t>.01</a:t>
                      </a:r>
                      <a:r>
                        <a:rPr lang="en-US" dirty="0" smtClean="0"/>
                        <a:t>)</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a:t>
                      </a:r>
                      <a:r>
                        <a:rPr lang="en-US" dirty="0" smtClean="0"/>
                        <a:t>.01</a:t>
                      </a:r>
                      <a:endParaRPr lang="en-US" dirty="0"/>
                    </a:p>
                  </a:txBody>
                  <a:tcPr/>
                </a:tc>
                <a:tc>
                  <a:txBody>
                    <a:bodyPr/>
                    <a:lstStyle/>
                    <a:p>
                      <a:r>
                        <a:rPr lang="en-US" dirty="0" smtClean="0"/>
                        <a:t>P(healthy) = 1 - </a:t>
                      </a:r>
                      <a:r>
                        <a:rPr lang="en-US" dirty="0" smtClean="0"/>
                        <a:t>.01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73</a:t>
            </a:fld>
            <a:endParaRPr lang="en-US" dirty="0"/>
          </a:p>
        </p:txBody>
      </p:sp>
    </p:spTree>
    <p:extLst>
      <p:ext uri="{BB962C8B-B14F-4D97-AF65-F5344CB8AC3E}">
        <p14:creationId xmlns:p14="http://schemas.microsoft.com/office/powerpoint/2010/main" val="2509421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01137129"/>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a:t>
                      </a:r>
                      <a:r>
                        <a:rPr lang="en-US" dirty="0" smtClean="0"/>
                        <a:t>.</a:t>
                      </a:r>
                      <a:r>
                        <a:rPr lang="en-US" dirty="0" smtClean="0"/>
                        <a:t>99 * </a:t>
                      </a:r>
                      <a:r>
                        <a:rPr lang="en-US" dirty="0" smtClean="0"/>
                        <a:t>.01</a:t>
                      </a:r>
                      <a:endParaRPr lang="en-US" dirty="0" smtClean="0"/>
                    </a:p>
                  </a:txBody>
                  <a:tcPr/>
                </a:tc>
                <a:tc>
                  <a:txBody>
                    <a:bodyPr/>
                    <a:lstStyle/>
                    <a:p>
                      <a:r>
                        <a:rPr lang="en-US" dirty="0" smtClean="0"/>
                        <a:t>P(+|healthy)(p(healthy)</a:t>
                      </a:r>
                      <a:r>
                        <a:rPr lang="en-US" baseline="0" dirty="0" smtClean="0"/>
                        <a:t> =  .</a:t>
                      </a:r>
                      <a:r>
                        <a:rPr lang="en-US" baseline="0" dirty="0" smtClean="0"/>
                        <a:t>005 </a:t>
                      </a:r>
                      <a:r>
                        <a:rPr lang="en-US" baseline="0" dirty="0" smtClean="0"/>
                        <a:t>* </a:t>
                      </a:r>
                      <a:r>
                        <a:rPr lang="en-US" baseline="0" dirty="0" smtClean="0"/>
                        <a:t>(1 </a:t>
                      </a:r>
                      <a:r>
                        <a:rPr lang="en-US" baseline="0" dirty="0" smtClean="0"/>
                        <a:t>- </a:t>
                      </a:r>
                      <a:r>
                        <a:rPr lang="en-US" baseline="0" dirty="0" smtClean="0"/>
                        <a:t>.01)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a:t>
                      </a:r>
                      <a:r>
                        <a:rPr lang="en-US" baseline="0" dirty="0" smtClean="0"/>
                        <a:t>.</a:t>
                      </a:r>
                      <a:r>
                        <a:rPr lang="en-US" baseline="0" dirty="0" smtClean="0"/>
                        <a:t>99) * </a:t>
                      </a:r>
                      <a:r>
                        <a:rPr lang="en-US" baseline="0" dirty="0" smtClean="0"/>
                        <a:t>.01</a:t>
                      </a:r>
                      <a:endParaRPr lang="en-US" dirty="0" smtClean="0"/>
                    </a:p>
                  </a:txBody>
                  <a:tcPr/>
                </a:tc>
                <a:tc>
                  <a:txBody>
                    <a:bodyPr/>
                    <a:lstStyle/>
                    <a:p>
                      <a:r>
                        <a:rPr lang="en-US" dirty="0" smtClean="0"/>
                        <a:t>P(-|healthy)p(healthy) = (1 - .</a:t>
                      </a:r>
                      <a:r>
                        <a:rPr lang="en-US" dirty="0" smtClean="0"/>
                        <a:t>005</a:t>
                      </a:r>
                      <a:r>
                        <a:rPr lang="en-US" dirty="0" smtClean="0"/>
                        <a:t>) * (1 - </a:t>
                      </a:r>
                      <a:r>
                        <a:rPr lang="en-US" dirty="0" smtClean="0"/>
                        <a:t>.01</a:t>
                      </a:r>
                      <a:r>
                        <a:rPr lang="en-US" dirty="0" smtClean="0"/>
                        <a:t>)</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a:t>
                      </a:r>
                      <a:r>
                        <a:rPr lang="en-US" dirty="0" smtClean="0"/>
                        <a:t>.01</a:t>
                      </a:r>
                      <a:endParaRPr lang="en-US" dirty="0"/>
                    </a:p>
                  </a:txBody>
                  <a:tcPr/>
                </a:tc>
                <a:tc>
                  <a:txBody>
                    <a:bodyPr/>
                    <a:lstStyle/>
                    <a:p>
                      <a:r>
                        <a:rPr lang="en-US" dirty="0" smtClean="0"/>
                        <a:t>P(healthy) = 1 - </a:t>
                      </a:r>
                      <a:r>
                        <a:rPr lang="en-US" dirty="0" smtClean="0"/>
                        <a:t>.01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74</a:t>
            </a:fld>
            <a:endParaRPr lang="en-US" dirty="0"/>
          </a:p>
        </p:txBody>
      </p:sp>
      <p:sp>
        <p:nvSpPr>
          <p:cNvPr id="8" name="TextBox 7"/>
          <p:cNvSpPr txBox="1"/>
          <p:nvPr/>
        </p:nvSpPr>
        <p:spPr>
          <a:xfrm>
            <a:off x="725674" y="5643615"/>
            <a:ext cx="6829114" cy="369332"/>
          </a:xfrm>
          <a:prstGeom prst="rect">
            <a:avLst/>
          </a:prstGeom>
          <a:noFill/>
        </p:spPr>
        <p:txBody>
          <a:bodyPr wrap="none" rtlCol="0">
            <a:spAutoFit/>
          </a:bodyPr>
          <a:lstStyle/>
          <a:p>
            <a:r>
              <a:rPr lang="en-US" dirty="0" smtClean="0"/>
              <a:t>P(</a:t>
            </a:r>
            <a:r>
              <a:rPr lang="en-US" dirty="0" err="1" smtClean="0"/>
              <a:t>θ</a:t>
            </a:r>
            <a:r>
              <a:rPr lang="en-US" dirty="0" smtClean="0"/>
              <a:t>=sick|+) =                                         =                                              = </a:t>
            </a:r>
            <a:r>
              <a:rPr lang="en-US" dirty="0" smtClean="0"/>
              <a:t>.</a:t>
            </a:r>
            <a:r>
              <a:rPr lang="en-US" dirty="0" smtClean="0"/>
              <a:t>6666</a:t>
            </a:r>
            <a:endParaRPr lang="en-US" dirty="0"/>
          </a:p>
        </p:txBody>
      </p:sp>
      <p:sp>
        <p:nvSpPr>
          <p:cNvPr id="9" name="TextBox 8"/>
          <p:cNvSpPr txBox="1"/>
          <p:nvPr/>
        </p:nvSpPr>
        <p:spPr>
          <a:xfrm>
            <a:off x="1956109" y="5274283"/>
            <a:ext cx="2197800" cy="369332"/>
          </a:xfrm>
          <a:prstGeom prst="rect">
            <a:avLst/>
          </a:prstGeom>
          <a:noFill/>
        </p:spPr>
        <p:txBody>
          <a:bodyPr wrap="none" rtlCol="0">
            <a:spAutoFit/>
          </a:bodyPr>
          <a:lstStyle/>
          <a:p>
            <a:r>
              <a:rPr lang="en-US" dirty="0" smtClean="0"/>
              <a:t>P(+|</a:t>
            </a:r>
            <a:r>
              <a:rPr lang="en-US" dirty="0" err="1"/>
              <a:t>θ</a:t>
            </a:r>
            <a:r>
              <a:rPr lang="en-US" dirty="0"/>
              <a:t>=sick</a:t>
            </a:r>
            <a:r>
              <a:rPr lang="en-US" dirty="0" smtClean="0"/>
              <a:t>) p (</a:t>
            </a:r>
            <a:r>
              <a:rPr lang="en-US" dirty="0" err="1"/>
              <a:t>θ</a:t>
            </a:r>
            <a:r>
              <a:rPr lang="en-US" dirty="0"/>
              <a:t>=</a:t>
            </a:r>
            <a:r>
              <a:rPr lang="en-US" dirty="0" smtClean="0"/>
              <a:t>sick) </a:t>
            </a:r>
            <a:endParaRPr lang="en-US" dirty="0"/>
          </a:p>
        </p:txBody>
      </p:sp>
      <p:sp>
        <p:nvSpPr>
          <p:cNvPr id="10" name="Rectangle 9"/>
          <p:cNvSpPr/>
          <p:nvPr/>
        </p:nvSpPr>
        <p:spPr>
          <a:xfrm>
            <a:off x="2451076" y="5828221"/>
            <a:ext cx="1298816" cy="369332"/>
          </a:xfrm>
          <a:prstGeom prst="rect">
            <a:avLst/>
          </a:prstGeom>
        </p:spPr>
        <p:txBody>
          <a:bodyPr wrap="none">
            <a:spAutoFit/>
          </a:bodyPr>
          <a:lstStyle/>
          <a:p>
            <a:r>
              <a:rPr lang="en-US" dirty="0"/>
              <a:t>∑p(+|</a:t>
            </a:r>
            <a:r>
              <a:rPr lang="en-US" dirty="0" err="1"/>
              <a:t>θ</a:t>
            </a:r>
            <a:r>
              <a:rPr lang="en-US" dirty="0"/>
              <a:t>)p(</a:t>
            </a:r>
            <a:r>
              <a:rPr lang="en-US" dirty="0" err="1"/>
              <a:t>θ</a:t>
            </a:r>
            <a:r>
              <a:rPr lang="en-US" dirty="0"/>
              <a:t>)</a:t>
            </a:r>
          </a:p>
        </p:txBody>
      </p:sp>
      <p:cxnSp>
        <p:nvCxnSpPr>
          <p:cNvPr id="11" name="Straight Connector 10"/>
          <p:cNvCxnSpPr/>
          <p:nvPr/>
        </p:nvCxnSpPr>
        <p:spPr>
          <a:xfrm>
            <a:off x="2141484" y="5747597"/>
            <a:ext cx="1809409"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928222" y="5266333"/>
            <a:ext cx="883575" cy="369332"/>
          </a:xfrm>
          <a:prstGeom prst="rect">
            <a:avLst/>
          </a:prstGeom>
          <a:noFill/>
        </p:spPr>
        <p:txBody>
          <a:bodyPr wrap="none" rtlCol="0">
            <a:spAutoFit/>
          </a:bodyPr>
          <a:lstStyle/>
          <a:p>
            <a:r>
              <a:rPr lang="en-US" dirty="0" smtClean="0"/>
              <a:t>.99*.01</a:t>
            </a:r>
            <a:endParaRPr lang="en-US" dirty="0"/>
          </a:p>
        </p:txBody>
      </p:sp>
      <p:sp>
        <p:nvSpPr>
          <p:cNvPr id="13" name="Rectangle 12"/>
          <p:cNvSpPr/>
          <p:nvPr/>
        </p:nvSpPr>
        <p:spPr>
          <a:xfrm>
            <a:off x="4214383" y="5831423"/>
            <a:ext cx="2132315" cy="369332"/>
          </a:xfrm>
          <a:prstGeom prst="rect">
            <a:avLst/>
          </a:prstGeom>
        </p:spPr>
        <p:txBody>
          <a:bodyPr wrap="none">
            <a:spAutoFit/>
          </a:bodyPr>
          <a:lstStyle/>
          <a:p>
            <a:r>
              <a:rPr lang="en-US" dirty="0" smtClean="0"/>
              <a:t>.99</a:t>
            </a:r>
            <a:r>
              <a:rPr lang="en-US" dirty="0" smtClean="0"/>
              <a:t>*.1 </a:t>
            </a:r>
            <a:r>
              <a:rPr lang="en-US" dirty="0" smtClean="0"/>
              <a:t>+ .</a:t>
            </a:r>
            <a:r>
              <a:rPr lang="en-US" dirty="0" smtClean="0"/>
              <a:t>005</a:t>
            </a:r>
            <a:r>
              <a:rPr lang="en-US" dirty="0" smtClean="0"/>
              <a:t>*(1-</a:t>
            </a:r>
            <a:r>
              <a:rPr lang="en-US" dirty="0" smtClean="0"/>
              <a:t>.01</a:t>
            </a:r>
            <a:r>
              <a:rPr lang="en-US" dirty="0" smtClean="0"/>
              <a:t>)</a:t>
            </a:r>
            <a:endParaRPr lang="en-US" dirty="0"/>
          </a:p>
        </p:txBody>
      </p:sp>
      <p:cxnSp>
        <p:nvCxnSpPr>
          <p:cNvPr id="14" name="Straight Connector 13"/>
          <p:cNvCxnSpPr/>
          <p:nvPr/>
        </p:nvCxnSpPr>
        <p:spPr>
          <a:xfrm>
            <a:off x="4491684" y="5750799"/>
            <a:ext cx="18094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92070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Reconsidering what we know about disease</a:t>
            </a:r>
            <a:endParaRPr lang="en-US" dirty="0"/>
          </a:p>
        </p:txBody>
      </p:sp>
      <p:graphicFrame>
        <p:nvGraphicFramePr>
          <p:cNvPr id="7" name="Content Placeholder 6"/>
          <p:cNvGraphicFramePr>
            <a:graphicFrameLocks noGrp="1"/>
          </p:cNvGraphicFramePr>
          <p:nvPr>
            <p:ph idx="1"/>
            <p:extLst/>
          </p:nvPr>
        </p:nvGraphicFramePr>
        <p:xfrm>
          <a:off x="302365" y="1847850"/>
          <a:ext cx="8345256" cy="3088649"/>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 + 99% hit rate</a:t>
                      </a:r>
                      <a:br>
                        <a:rPr lang="en-US" dirty="0" smtClean="0"/>
                      </a:br>
                      <a:r>
                        <a:rPr lang="en-US" dirty="0" smtClean="0"/>
                        <a:t>        ½</a:t>
                      </a:r>
                      <a:r>
                        <a:rPr lang="en-US" baseline="0" dirty="0" smtClean="0"/>
                        <a:t> %  false </a:t>
                      </a:r>
                      <a:r>
                        <a:rPr lang="en-US" baseline="0" dirty="0" err="1" smtClean="0"/>
                        <a:t>pos</a:t>
                      </a:r>
                      <a:endParaRPr lang="en-US" dirty="0" smtClean="0"/>
                    </a:p>
                  </a:txBody>
                  <a:tcPr/>
                </a:tc>
                <a:tc>
                  <a:txBody>
                    <a:bodyPr/>
                    <a:lstStyle/>
                    <a:p>
                      <a:endParaRPr lang="en-US" dirty="0" smtClean="0"/>
                    </a:p>
                  </a:txBody>
                  <a:tcPr/>
                </a:tc>
                <a:tc>
                  <a:txBody>
                    <a:bodyPr/>
                    <a:lstStyle/>
                    <a:p>
                      <a:endParaRPr lang="en-US" dirty="0"/>
                    </a:p>
                  </a:txBody>
                  <a:tcPr/>
                </a:tc>
                <a:tc>
                  <a:txBody>
                    <a:bodyPr/>
                    <a:lstStyle/>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75</a:t>
            </a:fld>
            <a:endParaRPr lang="en-US" dirty="0"/>
          </a:p>
        </p:txBody>
      </p:sp>
    </p:spTree>
    <p:extLst>
      <p:ext uri="{BB962C8B-B14F-4D97-AF65-F5344CB8AC3E}">
        <p14:creationId xmlns:p14="http://schemas.microsoft.com/office/powerpoint/2010/main" val="18004846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Reconsidering what we know about disease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13142028"/>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a:t>
                      </a:r>
                      <a:r>
                        <a:rPr lang="en-US" dirty="0" smtClean="0"/>
                        <a:t>.</a:t>
                      </a:r>
                      <a:r>
                        <a:rPr lang="en-US" dirty="0" smtClean="0"/>
                        <a:t>99 * </a:t>
                      </a:r>
                      <a:r>
                        <a:rPr lang="en-US" dirty="0" smtClean="0"/>
                        <a:t>.</a:t>
                      </a:r>
                      <a:r>
                        <a:rPr lang="en-US" dirty="0" smtClean="0"/>
                        <a:t>001</a:t>
                      </a:r>
                    </a:p>
                  </a:txBody>
                  <a:tcPr/>
                </a:tc>
                <a:tc>
                  <a:txBody>
                    <a:bodyPr/>
                    <a:lstStyle/>
                    <a:p>
                      <a:r>
                        <a:rPr lang="en-US" dirty="0" smtClean="0"/>
                        <a:t>P(+|healthy)(p(healthy)</a:t>
                      </a:r>
                      <a:r>
                        <a:rPr lang="en-US" baseline="0" dirty="0" smtClean="0"/>
                        <a:t> =  .</a:t>
                      </a:r>
                      <a:r>
                        <a:rPr lang="en-US" baseline="0" dirty="0" smtClean="0"/>
                        <a:t>005 </a:t>
                      </a:r>
                      <a:r>
                        <a:rPr lang="en-US" baseline="0" dirty="0" smtClean="0"/>
                        <a:t>* </a:t>
                      </a:r>
                      <a:r>
                        <a:rPr lang="en-US" baseline="0" dirty="0" smtClean="0"/>
                        <a:t>(1 </a:t>
                      </a:r>
                      <a:r>
                        <a:rPr lang="en-US" baseline="0" dirty="0" smtClean="0"/>
                        <a:t>- .</a:t>
                      </a:r>
                      <a:r>
                        <a:rPr lang="en-US" baseline="0" dirty="0" smtClean="0"/>
                        <a:t>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a:t>
                      </a:r>
                      <a:r>
                        <a:rPr lang="en-US" baseline="0" dirty="0" smtClean="0"/>
                        <a:t>.</a:t>
                      </a:r>
                      <a:r>
                        <a:rPr lang="en-US" baseline="0" dirty="0" smtClean="0"/>
                        <a:t>99) * .001</a:t>
                      </a:r>
                      <a:endParaRPr lang="en-US" dirty="0" smtClean="0"/>
                    </a:p>
                  </a:txBody>
                  <a:tcPr/>
                </a:tc>
                <a:tc>
                  <a:txBody>
                    <a:bodyPr/>
                    <a:lstStyle/>
                    <a:p>
                      <a:r>
                        <a:rPr lang="en-US" dirty="0" smtClean="0"/>
                        <a:t>P(-|healthy)p(healthy) = (1 - .</a:t>
                      </a:r>
                      <a:r>
                        <a:rPr lang="en-US" dirty="0" smtClean="0"/>
                        <a:t>005</a:t>
                      </a:r>
                      <a:r>
                        <a:rPr lang="en-US" dirty="0" smtClean="0"/>
                        <a:t>)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76</a:t>
            </a:fld>
            <a:endParaRPr lang="en-US" dirty="0"/>
          </a:p>
        </p:txBody>
      </p:sp>
    </p:spTree>
    <p:extLst>
      <p:ext uri="{BB962C8B-B14F-4D97-AF65-F5344CB8AC3E}">
        <p14:creationId xmlns:p14="http://schemas.microsoft.com/office/powerpoint/2010/main" val="2242225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07339" cy="990107"/>
          </a:xfrm>
        </p:spPr>
        <p:txBody>
          <a:bodyPr/>
          <a:lstStyle/>
          <a:p>
            <a:r>
              <a:rPr lang="en-US" dirty="0" smtClean="0"/>
              <a:t>Reconsidering what we know about disease: The impact of priors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3097679"/>
              </p:ext>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a:t>
                      </a:r>
                      <a:r>
                        <a:rPr lang="en-US" dirty="0" smtClean="0"/>
                        <a:t>.</a:t>
                      </a:r>
                      <a:r>
                        <a:rPr lang="en-US" dirty="0" smtClean="0"/>
                        <a:t>99 * </a:t>
                      </a:r>
                      <a:r>
                        <a:rPr lang="en-US" dirty="0" smtClean="0"/>
                        <a:t>.</a:t>
                      </a:r>
                      <a:r>
                        <a:rPr lang="en-US" dirty="0" smtClean="0"/>
                        <a:t>001</a:t>
                      </a:r>
                    </a:p>
                  </a:txBody>
                  <a:tcPr/>
                </a:tc>
                <a:tc>
                  <a:txBody>
                    <a:bodyPr/>
                    <a:lstStyle/>
                    <a:p>
                      <a:r>
                        <a:rPr lang="en-US" dirty="0" smtClean="0"/>
                        <a:t>P(+|healthy)(p(healthy)</a:t>
                      </a:r>
                      <a:r>
                        <a:rPr lang="en-US" baseline="0" dirty="0" smtClean="0"/>
                        <a:t> =  .</a:t>
                      </a:r>
                      <a:r>
                        <a:rPr lang="en-US" baseline="0" dirty="0" smtClean="0"/>
                        <a:t>005 </a:t>
                      </a:r>
                      <a:r>
                        <a:rPr lang="en-US" baseline="0" dirty="0" smtClean="0"/>
                        <a:t>* </a:t>
                      </a:r>
                      <a:r>
                        <a:rPr lang="en-US" baseline="0" dirty="0" smtClean="0"/>
                        <a:t>(1 </a:t>
                      </a:r>
                      <a:r>
                        <a:rPr lang="en-US" baseline="0" dirty="0" smtClean="0"/>
                        <a:t>- .</a:t>
                      </a:r>
                      <a:r>
                        <a:rPr lang="en-US" baseline="0" dirty="0" smtClean="0"/>
                        <a:t>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a:t>
                      </a:r>
                      <a:r>
                        <a:rPr lang="en-US" baseline="0" dirty="0" smtClean="0"/>
                        <a:t>.</a:t>
                      </a:r>
                      <a:r>
                        <a:rPr lang="en-US" baseline="0" dirty="0" smtClean="0"/>
                        <a:t>99) * .001</a:t>
                      </a:r>
                      <a:endParaRPr lang="en-US" dirty="0" smtClean="0"/>
                    </a:p>
                  </a:txBody>
                  <a:tcPr/>
                </a:tc>
                <a:tc>
                  <a:txBody>
                    <a:bodyPr/>
                    <a:lstStyle/>
                    <a:p>
                      <a:r>
                        <a:rPr lang="en-US" dirty="0" smtClean="0"/>
                        <a:t>P(-|healthy)p(healthy) = (1 - .</a:t>
                      </a:r>
                      <a:r>
                        <a:rPr lang="en-US" dirty="0" smtClean="0"/>
                        <a:t>005</a:t>
                      </a:r>
                      <a:r>
                        <a:rPr lang="en-US" dirty="0" smtClean="0"/>
                        <a:t>)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77</a:t>
            </a:fld>
            <a:endParaRPr lang="en-US" dirty="0"/>
          </a:p>
        </p:txBody>
      </p:sp>
      <p:sp>
        <p:nvSpPr>
          <p:cNvPr id="3" name="TextBox 2"/>
          <p:cNvSpPr txBox="1"/>
          <p:nvPr/>
        </p:nvSpPr>
        <p:spPr>
          <a:xfrm>
            <a:off x="725674" y="5643615"/>
            <a:ext cx="6829114" cy="369332"/>
          </a:xfrm>
          <a:prstGeom prst="rect">
            <a:avLst/>
          </a:prstGeom>
          <a:noFill/>
        </p:spPr>
        <p:txBody>
          <a:bodyPr wrap="none" rtlCol="0">
            <a:spAutoFit/>
          </a:bodyPr>
          <a:lstStyle/>
          <a:p>
            <a:r>
              <a:rPr lang="en-US" dirty="0" smtClean="0"/>
              <a:t>P(</a:t>
            </a:r>
            <a:r>
              <a:rPr lang="en-US" dirty="0" err="1" smtClean="0"/>
              <a:t>θ</a:t>
            </a:r>
            <a:r>
              <a:rPr lang="en-US" dirty="0" smtClean="0"/>
              <a:t>=sick|+) =                                         =                                              = </a:t>
            </a:r>
            <a:r>
              <a:rPr lang="en-US" dirty="0" smtClean="0"/>
              <a:t>.1654</a:t>
            </a:r>
            <a:endParaRPr lang="en-US" dirty="0"/>
          </a:p>
        </p:txBody>
      </p:sp>
      <p:sp>
        <p:nvSpPr>
          <p:cNvPr id="10" name="TextBox 9"/>
          <p:cNvSpPr txBox="1"/>
          <p:nvPr/>
        </p:nvSpPr>
        <p:spPr>
          <a:xfrm>
            <a:off x="1956109" y="5274283"/>
            <a:ext cx="2197800" cy="369332"/>
          </a:xfrm>
          <a:prstGeom prst="rect">
            <a:avLst/>
          </a:prstGeom>
          <a:noFill/>
        </p:spPr>
        <p:txBody>
          <a:bodyPr wrap="none" rtlCol="0">
            <a:spAutoFit/>
          </a:bodyPr>
          <a:lstStyle/>
          <a:p>
            <a:r>
              <a:rPr lang="en-US" dirty="0" smtClean="0"/>
              <a:t>P(+|</a:t>
            </a:r>
            <a:r>
              <a:rPr lang="en-US" dirty="0" err="1"/>
              <a:t>θ</a:t>
            </a:r>
            <a:r>
              <a:rPr lang="en-US" dirty="0"/>
              <a:t>=sick</a:t>
            </a:r>
            <a:r>
              <a:rPr lang="en-US" dirty="0" smtClean="0"/>
              <a:t>) p (</a:t>
            </a:r>
            <a:r>
              <a:rPr lang="en-US" dirty="0" err="1"/>
              <a:t>θ</a:t>
            </a:r>
            <a:r>
              <a:rPr lang="en-US" dirty="0"/>
              <a:t>=</a:t>
            </a:r>
            <a:r>
              <a:rPr lang="en-US" dirty="0" smtClean="0"/>
              <a:t>sick) </a:t>
            </a:r>
            <a:endParaRPr lang="en-US" dirty="0"/>
          </a:p>
        </p:txBody>
      </p:sp>
      <p:sp>
        <p:nvSpPr>
          <p:cNvPr id="11" name="Rectangle 10"/>
          <p:cNvSpPr/>
          <p:nvPr/>
        </p:nvSpPr>
        <p:spPr>
          <a:xfrm>
            <a:off x="2451076" y="5828221"/>
            <a:ext cx="1298816" cy="369332"/>
          </a:xfrm>
          <a:prstGeom prst="rect">
            <a:avLst/>
          </a:prstGeom>
        </p:spPr>
        <p:txBody>
          <a:bodyPr wrap="none">
            <a:spAutoFit/>
          </a:bodyPr>
          <a:lstStyle/>
          <a:p>
            <a:r>
              <a:rPr lang="en-US" dirty="0"/>
              <a:t>∑p(+|</a:t>
            </a:r>
            <a:r>
              <a:rPr lang="en-US" dirty="0" err="1"/>
              <a:t>θ</a:t>
            </a:r>
            <a:r>
              <a:rPr lang="en-US" dirty="0"/>
              <a:t>)p(</a:t>
            </a:r>
            <a:r>
              <a:rPr lang="en-US" dirty="0" err="1"/>
              <a:t>θ</a:t>
            </a:r>
            <a:r>
              <a:rPr lang="en-US" dirty="0"/>
              <a:t>)</a:t>
            </a:r>
          </a:p>
        </p:txBody>
      </p:sp>
      <p:cxnSp>
        <p:nvCxnSpPr>
          <p:cNvPr id="13" name="Straight Connector 12"/>
          <p:cNvCxnSpPr/>
          <p:nvPr/>
        </p:nvCxnSpPr>
        <p:spPr>
          <a:xfrm>
            <a:off x="2141484" y="5747597"/>
            <a:ext cx="1809409"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928222" y="5266333"/>
            <a:ext cx="1001145" cy="369332"/>
          </a:xfrm>
          <a:prstGeom prst="rect">
            <a:avLst/>
          </a:prstGeom>
          <a:noFill/>
        </p:spPr>
        <p:txBody>
          <a:bodyPr wrap="none" rtlCol="0">
            <a:spAutoFit/>
          </a:bodyPr>
          <a:lstStyle/>
          <a:p>
            <a:r>
              <a:rPr lang="en-US" dirty="0" smtClean="0"/>
              <a:t>.99*.001</a:t>
            </a:r>
            <a:endParaRPr lang="en-US" dirty="0"/>
          </a:p>
        </p:txBody>
      </p:sp>
      <p:sp>
        <p:nvSpPr>
          <p:cNvPr id="17" name="Rectangle 16"/>
          <p:cNvSpPr/>
          <p:nvPr/>
        </p:nvSpPr>
        <p:spPr>
          <a:xfrm>
            <a:off x="4214383" y="5831423"/>
            <a:ext cx="2364612" cy="369332"/>
          </a:xfrm>
          <a:prstGeom prst="rect">
            <a:avLst/>
          </a:prstGeom>
        </p:spPr>
        <p:txBody>
          <a:bodyPr wrap="none">
            <a:spAutoFit/>
          </a:bodyPr>
          <a:lstStyle/>
          <a:p>
            <a:r>
              <a:rPr lang="en-US" dirty="0" smtClean="0"/>
              <a:t>.99*.001 + .05*(1-.001)</a:t>
            </a:r>
            <a:endParaRPr lang="en-US" dirty="0"/>
          </a:p>
        </p:txBody>
      </p:sp>
      <p:cxnSp>
        <p:nvCxnSpPr>
          <p:cNvPr id="18" name="Straight Connector 17"/>
          <p:cNvCxnSpPr/>
          <p:nvPr/>
        </p:nvCxnSpPr>
        <p:spPr>
          <a:xfrm>
            <a:off x="4491684" y="5750799"/>
            <a:ext cx="18094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37129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a:t>
            </a:r>
            <a:r>
              <a:rPr lang="en-US" dirty="0" err="1"/>
              <a:t>θ</a:t>
            </a:r>
            <a:r>
              <a:rPr lang="en-US" dirty="0" smtClean="0"/>
              <a:t> </a:t>
            </a:r>
            <a:endParaRPr lang="en-US" dirty="0"/>
          </a:p>
        </p:txBody>
      </p:sp>
      <p:sp>
        <p:nvSpPr>
          <p:cNvPr id="3" name="Content Placeholder 2"/>
          <p:cNvSpPr>
            <a:spLocks noGrp="1"/>
          </p:cNvSpPr>
          <p:nvPr>
            <p:ph idx="1"/>
          </p:nvPr>
        </p:nvSpPr>
        <p:spPr/>
        <p:txBody>
          <a:bodyPr/>
          <a:lstStyle/>
          <a:p>
            <a:r>
              <a:rPr lang="en-US" dirty="0" smtClean="0"/>
              <a:t>Numerical approximation (sum over many discrete representative values instead of interval)</a:t>
            </a:r>
          </a:p>
          <a:p>
            <a:r>
              <a:rPr lang="en-US" dirty="0" smtClean="0"/>
              <a:t>Randomly sampling a large number of representative combinations of parameter values from the posterior distribution (Markov chain Monte Carlo methods)</a:t>
            </a:r>
          </a:p>
          <a:p>
            <a:r>
              <a:rPr lang="en-US" dirty="0" smtClean="0"/>
              <a:t>Regression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78</a:t>
            </a:fld>
            <a:endParaRPr lang="en-US" dirty="0"/>
          </a:p>
        </p:txBody>
      </p:sp>
    </p:spTree>
    <p:extLst>
      <p:ext uri="{BB962C8B-B14F-4D97-AF65-F5344CB8AC3E}">
        <p14:creationId xmlns:p14="http://schemas.microsoft.com/office/powerpoint/2010/main" val="1181383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Statistical Regression </a:t>
            </a:r>
            <a:r>
              <a:rPr lang="en-US" sz="4000" dirty="0"/>
              <a:t>Analysis</a:t>
            </a:r>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dependent variable based on the value of at least one independent variable</a:t>
            </a:r>
          </a:p>
          <a:p>
            <a:pPr marL="693738" lvl="1" indent="-268288" defTabSz="852488">
              <a:spcBef>
                <a:spcPct val="30000"/>
              </a:spcBef>
            </a:pPr>
            <a:r>
              <a:rPr lang="en-US" dirty="0"/>
              <a:t>Explain the impact of changes in an independent variable on the dependent variable</a:t>
            </a:r>
          </a:p>
          <a:p>
            <a:pPr marL="320675" indent="-320675" defTabSz="852488">
              <a:spcBef>
                <a:spcPct val="30000"/>
              </a:spcBef>
              <a:buFontTx/>
              <a:buNone/>
            </a:pPr>
            <a:r>
              <a:rPr lang="en-US" dirty="0">
                <a:solidFill>
                  <a:schemeClr val="folHlink"/>
                </a:solidFill>
              </a:rPr>
              <a:t>Dependent variable:</a:t>
            </a:r>
            <a:r>
              <a:rPr lang="en-US" dirty="0"/>
              <a:t>  </a:t>
            </a:r>
            <a:r>
              <a:rPr lang="en-US" dirty="0" smtClean="0"/>
              <a:t/>
            </a:r>
            <a:br>
              <a:rPr lang="en-US" dirty="0" smtClean="0"/>
            </a:br>
            <a:r>
              <a:rPr lang="en-US" dirty="0" smtClean="0"/>
              <a:t>the </a:t>
            </a:r>
            <a:r>
              <a:rPr lang="en-US" dirty="0"/>
              <a:t>variable we wish to </a:t>
            </a:r>
            <a:r>
              <a:rPr lang="en-US" dirty="0" smtClean="0"/>
              <a:t>explain</a:t>
            </a:r>
            <a:endParaRPr lang="en-US" dirty="0"/>
          </a:p>
          <a:p>
            <a:pPr marL="320675" indent="-320675" defTabSz="852488">
              <a:spcBef>
                <a:spcPct val="30000"/>
              </a:spcBef>
              <a:buFontTx/>
              <a:buNone/>
            </a:pPr>
            <a:r>
              <a:rPr lang="en-US" dirty="0">
                <a:solidFill>
                  <a:schemeClr val="folHlink"/>
                </a:solidFill>
              </a:rPr>
              <a:t>Independent variable:</a:t>
            </a:r>
            <a:r>
              <a:rPr lang="en-US" dirty="0"/>
              <a:t>  </a:t>
            </a:r>
            <a:r>
              <a:rPr lang="en-US" dirty="0" smtClean="0"/>
              <a:t/>
            </a:r>
            <a:br>
              <a:rPr lang="en-US" dirty="0" smtClean="0"/>
            </a:br>
            <a:r>
              <a:rPr lang="en-US" dirty="0" smtClean="0"/>
              <a:t>the variable used </a:t>
            </a:r>
            <a:r>
              <a:rPr lang="en-US" dirty="0"/>
              <a:t>to </a:t>
            </a:r>
            <a:r>
              <a:rPr lang="en-US" dirty="0" smtClean="0"/>
              <a:t>do so</a:t>
            </a:r>
            <a:endParaRPr lang="en-US" dirty="0"/>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2767787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359" y="2356723"/>
            <a:ext cx="4572000" cy="2513283"/>
          </a:xfrm>
          <a:prstGeom prst="rect">
            <a:avLst/>
          </a:prstGeom>
        </p:spPr>
      </p:pic>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 name="Title 1"/>
          <p:cNvSpPr>
            <a:spLocks noGrp="1"/>
          </p:cNvSpPr>
          <p:nvPr>
            <p:ph type="title"/>
          </p:nvPr>
        </p:nvSpPr>
        <p:spPr/>
        <p:txBody>
          <a:bodyPr/>
          <a:lstStyle/>
          <a:p>
            <a:endParaRPr lang="en-US"/>
          </a:p>
        </p:txBody>
      </p:sp>
      <p:sp>
        <p:nvSpPr>
          <p:cNvPr id="22"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smtClean="0"/>
              <a:t>Where is the mean?</a:t>
            </a:r>
            <a:endParaRPr lang="en-US" dirty="0"/>
          </a:p>
        </p:txBody>
      </p:sp>
    </p:spTree>
    <p:extLst>
      <p:ext uri="{BB962C8B-B14F-4D97-AF65-F5344CB8AC3E}">
        <p14:creationId xmlns:p14="http://schemas.microsoft.com/office/powerpoint/2010/main" val="40481565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r>
              <a:rPr lang="en-US"/>
              <a:t>Relationship with correlation</a:t>
            </a:r>
          </a:p>
        </p:txBody>
      </p:sp>
      <p:sp>
        <p:nvSpPr>
          <p:cNvPr id="2" name="Content Placeholder 1"/>
          <p:cNvSpPr>
            <a:spLocks noGrp="1"/>
          </p:cNvSpPr>
          <p:nvPr>
            <p:ph idx="1"/>
          </p:nvPr>
        </p:nvSpPr>
        <p:spPr/>
        <p:txBody>
          <a:bodyPr/>
          <a:lstStyle/>
          <a:p>
            <a:pPr marL="0" indent="0">
              <a:buNone/>
            </a:pPr>
            <a:r>
              <a:rPr lang="en-US" dirty="0">
                <a:solidFill>
                  <a:schemeClr val="tx1"/>
                </a:solidFill>
                <a:cs typeface="Times New Roman" charset="0"/>
              </a:rPr>
              <a:t>In correlation, the two variables are treated as equals.  </a:t>
            </a:r>
            <a:endParaRPr lang="en-US" dirty="0" smtClean="0">
              <a:solidFill>
                <a:schemeClr val="tx1"/>
              </a:solidFill>
              <a:cs typeface="Times New Roman" charset="0"/>
            </a:endParaRPr>
          </a:p>
          <a:p>
            <a:pPr marL="0" indent="0">
              <a:buNone/>
            </a:pPr>
            <a:endParaRPr lang="en-US" dirty="0">
              <a:solidFill>
                <a:schemeClr val="tx1"/>
              </a:solidFill>
              <a:cs typeface="Times New Roman" charset="0"/>
            </a:endParaRPr>
          </a:p>
          <a:p>
            <a:pPr marL="0" indent="0">
              <a:buNone/>
            </a:pPr>
            <a:r>
              <a:rPr lang="en-US" dirty="0" smtClean="0">
                <a:solidFill>
                  <a:schemeClr val="tx1"/>
                </a:solidFill>
                <a:cs typeface="Times New Roman" charset="0"/>
              </a:rPr>
              <a:t>In </a:t>
            </a:r>
            <a:r>
              <a:rPr lang="en-US" dirty="0">
                <a:solidFill>
                  <a:schemeClr val="tx1"/>
                </a:solidFill>
                <a:cs typeface="Times New Roman" charset="0"/>
              </a:rPr>
              <a:t>regression, one variable is considered independent (=predictor) variable (</a:t>
            </a:r>
            <a:r>
              <a:rPr lang="en-US" i="1" dirty="0">
                <a:solidFill>
                  <a:schemeClr val="tx1"/>
                </a:solidFill>
                <a:cs typeface="Times New Roman" charset="0"/>
              </a:rPr>
              <a:t>X</a:t>
            </a:r>
            <a:r>
              <a:rPr lang="en-US" dirty="0">
                <a:solidFill>
                  <a:schemeClr val="tx1"/>
                </a:solidFill>
                <a:cs typeface="Times New Roman" charset="0"/>
              </a:rPr>
              <a:t>) and the other the dependent (=outcome) variable </a:t>
            </a:r>
            <a:r>
              <a:rPr lang="en-US" i="1" dirty="0">
                <a:solidFill>
                  <a:schemeClr val="tx1"/>
                </a:solidFill>
                <a:cs typeface="Times New Roman" charset="0"/>
              </a:rPr>
              <a:t>Y</a:t>
            </a:r>
            <a:r>
              <a:rPr lang="en-US" dirty="0">
                <a:solidFill>
                  <a:schemeClr val="tx1"/>
                </a:solidFill>
                <a:cs typeface="Times New Roman" charset="0"/>
              </a:rPr>
              <a:t>.</a:t>
            </a:r>
            <a:r>
              <a:rPr lang="en-US" dirty="0">
                <a:solidFill>
                  <a:schemeClr val="tx1"/>
                </a:solidFill>
              </a:rPr>
              <a:t> </a:t>
            </a:r>
          </a:p>
          <a:p>
            <a:pPr marL="0" indent="0">
              <a:buNone/>
            </a:pPr>
            <a:endParaRPr lang="en-US" dirty="0"/>
          </a:p>
        </p:txBody>
      </p:sp>
    </p:spTree>
    <p:extLst>
      <p:ext uri="{BB962C8B-B14F-4D97-AF65-F5344CB8AC3E}">
        <p14:creationId xmlns:p14="http://schemas.microsoft.com/office/powerpoint/2010/main" val="11646403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Regression in Machine Learning</a:t>
            </a:r>
            <a:endParaRPr lang="en-US" sz="4000" dirty="0"/>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a:t>
            </a:r>
            <a:r>
              <a:rPr lang="en-US" dirty="0" smtClean="0"/>
              <a:t>continues variable </a:t>
            </a:r>
            <a:r>
              <a:rPr lang="en-US" dirty="0"/>
              <a:t>based on the value of </a:t>
            </a:r>
            <a:r>
              <a:rPr lang="en-US" dirty="0" smtClean="0"/>
              <a:t>one or more </a:t>
            </a:r>
            <a:r>
              <a:rPr lang="en-US" i="1" dirty="0" smtClean="0"/>
              <a:t>features</a:t>
            </a:r>
            <a:endParaRPr lang="en-US" dirty="0"/>
          </a:p>
          <a:p>
            <a:pPr marL="320675" indent="-320675" defTabSz="852488">
              <a:spcBef>
                <a:spcPct val="30000"/>
              </a:spcBef>
              <a:buFontTx/>
              <a:buNone/>
            </a:pPr>
            <a:r>
              <a:rPr lang="en-US" dirty="0" smtClean="0">
                <a:solidFill>
                  <a:schemeClr val="folHlink"/>
                </a:solidFill>
              </a:rPr>
              <a:t>Dependent </a:t>
            </a:r>
            <a:r>
              <a:rPr lang="en-US" dirty="0">
                <a:solidFill>
                  <a:schemeClr val="folHlink"/>
                </a:solidFill>
              </a:rPr>
              <a:t>variable:</a:t>
            </a:r>
            <a:r>
              <a:rPr lang="en-US" dirty="0"/>
              <a:t>  </a:t>
            </a:r>
            <a:r>
              <a:rPr lang="en-US" dirty="0" smtClean="0"/>
              <a:t/>
            </a:r>
            <a:br>
              <a:rPr lang="en-US" dirty="0" smtClean="0"/>
            </a:br>
            <a:r>
              <a:rPr lang="en-US" dirty="0" smtClean="0"/>
              <a:t>the outcome we </a:t>
            </a:r>
            <a:r>
              <a:rPr lang="en-US" dirty="0"/>
              <a:t>wish to </a:t>
            </a:r>
            <a:r>
              <a:rPr lang="en-US" dirty="0" smtClean="0"/>
              <a:t>predict</a:t>
            </a:r>
            <a:endParaRPr lang="en-US" dirty="0"/>
          </a:p>
          <a:p>
            <a:pPr marL="320675" indent="-320675" defTabSz="852488">
              <a:spcBef>
                <a:spcPct val="30000"/>
              </a:spcBef>
              <a:buFontTx/>
              <a:buNone/>
            </a:pPr>
            <a:r>
              <a:rPr lang="en-US" dirty="0" smtClean="0">
                <a:solidFill>
                  <a:schemeClr val="folHlink"/>
                </a:solidFill>
              </a:rPr>
              <a:t>Features:</a:t>
            </a:r>
            <a:r>
              <a:rPr lang="en-US" dirty="0" smtClean="0"/>
              <a:t>  </a:t>
            </a:r>
            <a:br>
              <a:rPr lang="en-US" dirty="0" smtClean="0"/>
            </a:br>
            <a:r>
              <a:rPr lang="en-US" dirty="0" smtClean="0"/>
              <a:t>summaries of information about things we measured that should predict the outcome</a:t>
            </a:r>
            <a:endParaRPr lang="en-US" dirty="0"/>
          </a:p>
        </p:txBody>
      </p:sp>
    </p:spTree>
    <p:extLst>
      <p:ext uri="{BB962C8B-B14F-4D97-AF65-F5344CB8AC3E}">
        <p14:creationId xmlns:p14="http://schemas.microsoft.com/office/powerpoint/2010/main" val="19444877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Simple Linear Regression Model</a:t>
            </a:r>
          </a:p>
        </p:txBody>
      </p:sp>
      <p:sp>
        <p:nvSpPr>
          <p:cNvPr id="22531" name="Rectangle 3"/>
          <p:cNvSpPr>
            <a:spLocks noGrp="1" noChangeArrowheads="1"/>
          </p:cNvSpPr>
          <p:nvPr>
            <p:ph type="body" idx="1"/>
          </p:nvPr>
        </p:nvSpPr>
        <p:spPr>
          <a:xfrm>
            <a:off x="1311275" y="1768475"/>
            <a:ext cx="7064375" cy="3817938"/>
          </a:xfrm>
        </p:spPr>
        <p:txBody>
          <a:bodyPr/>
          <a:lstStyle/>
          <a:p>
            <a:pPr marL="0" indent="0" defTabSz="852488">
              <a:spcBef>
                <a:spcPct val="45000"/>
              </a:spcBef>
              <a:buNone/>
            </a:pPr>
            <a:r>
              <a:rPr lang="en-US" dirty="0"/>
              <a:t>Only </a:t>
            </a:r>
            <a:r>
              <a:rPr lang="en-US" b="1" dirty="0">
                <a:solidFill>
                  <a:schemeClr val="folHlink"/>
                </a:solidFill>
              </a:rPr>
              <a:t>one</a:t>
            </a:r>
            <a:r>
              <a:rPr lang="en-US" dirty="0">
                <a:solidFill>
                  <a:schemeClr val="folHlink"/>
                </a:solidFill>
              </a:rPr>
              <a:t> independent variable</a:t>
            </a:r>
            <a:r>
              <a:rPr lang="en-US" dirty="0"/>
              <a:t>, x</a:t>
            </a:r>
          </a:p>
          <a:p>
            <a:pPr marL="0" indent="0" defTabSz="852488">
              <a:spcBef>
                <a:spcPct val="45000"/>
              </a:spcBef>
              <a:buNone/>
            </a:pPr>
            <a:r>
              <a:rPr lang="en-US" dirty="0"/>
              <a:t>Relationship </a:t>
            </a:r>
            <a:r>
              <a:rPr lang="en-US" dirty="0" smtClean="0"/>
              <a:t>between x and </a:t>
            </a:r>
            <a:r>
              <a:rPr lang="en-US" dirty="0"/>
              <a:t>y </a:t>
            </a:r>
            <a:r>
              <a:rPr lang="en-US" dirty="0" smtClean="0"/>
              <a:t>is </a:t>
            </a:r>
            <a:r>
              <a:rPr lang="en-US" dirty="0"/>
              <a:t>described by a linear function</a:t>
            </a:r>
          </a:p>
          <a:p>
            <a:pPr marL="0" indent="0" defTabSz="852488">
              <a:spcBef>
                <a:spcPct val="45000"/>
              </a:spcBef>
              <a:buNone/>
            </a:pPr>
            <a:r>
              <a:rPr lang="en-US" dirty="0"/>
              <a:t>Changes </a:t>
            </a:r>
            <a:r>
              <a:rPr lang="en-US" dirty="0" smtClean="0"/>
              <a:t>in y </a:t>
            </a:r>
            <a:r>
              <a:rPr lang="en-US" dirty="0"/>
              <a:t>are assumed to be caused by changes in  x</a:t>
            </a:r>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5990876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extLst/>
          </p:nvPr>
        </p:nvGraphicFramePr>
        <p:xfrm>
          <a:off x="1981200" y="3429000"/>
          <a:ext cx="5410200" cy="1217613"/>
        </p:xfrm>
        <a:graphic>
          <a:graphicData uri="http://schemas.openxmlformats.org/presentationml/2006/ole">
            <mc:AlternateContent xmlns:mc="http://schemas.openxmlformats.org/markup-compatibility/2006">
              <mc:Choice xmlns:v="urn:schemas-microsoft-com:vml" Requires="v">
                <p:oleObj spid="_x0000_s1059"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29000"/>
                        <a:ext cx="5410200" cy="1217613"/>
                      </a:xfrm>
                      <a:prstGeom prst="rect">
                        <a:avLst/>
                      </a:prstGeom>
                      <a:noFill/>
                      <a:ln w="9525">
                        <a:solidFill>
                          <a:srgbClr val="FFFFFF"/>
                        </a:solidFill>
                        <a:miter lim="800000"/>
                        <a:headEnd/>
                        <a:tailEnd/>
                      </a:ln>
                      <a:effectLst/>
                    </p:spPr>
                  </p:pic>
                </p:oleObj>
              </mc:Fallback>
            </mc:AlternateContent>
          </a:graphicData>
        </a:graphic>
      </p:graphicFrame>
      <p:sp>
        <p:nvSpPr>
          <p:cNvPr id="24579" name="Text Box 3"/>
          <p:cNvSpPr txBox="1">
            <a:spLocks noChangeArrowheads="1"/>
          </p:cNvSpPr>
          <p:nvPr/>
        </p:nvSpPr>
        <p:spPr bwMode="auto">
          <a:xfrm>
            <a:off x="3581400" y="4800600"/>
            <a:ext cx="2216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Linear component</a:t>
            </a:r>
          </a:p>
        </p:txBody>
      </p:sp>
      <p:sp>
        <p:nvSpPr>
          <p:cNvPr id="24580" name="Rectangle 4"/>
          <p:cNvSpPr>
            <a:spLocks noGrp="1" noChangeArrowheads="1"/>
          </p:cNvSpPr>
          <p:nvPr>
            <p:ph type="title"/>
          </p:nvPr>
        </p:nvSpPr>
        <p:spPr/>
        <p:txBody>
          <a:bodyPr/>
          <a:lstStyle/>
          <a:p>
            <a:r>
              <a:rPr lang="en-US"/>
              <a:t>Population Linear Regression</a:t>
            </a:r>
          </a:p>
        </p:txBody>
      </p:sp>
      <p:sp>
        <p:nvSpPr>
          <p:cNvPr id="24581" name="Rectangle 5"/>
          <p:cNvSpPr>
            <a:spLocks noChangeArrowheads="1"/>
          </p:cNvSpPr>
          <p:nvPr/>
        </p:nvSpPr>
        <p:spPr bwMode="auto">
          <a:xfrm>
            <a:off x="533400" y="1711325"/>
            <a:ext cx="4724400" cy="4667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488" tIns="44450" rIns="90488" bIns="44450">
            <a:spAutoFit/>
          </a:bodyPr>
          <a:lstStyle/>
          <a:p>
            <a:pPr eaLnBrk="0" hangingPunct="0">
              <a:spcBef>
                <a:spcPct val="50000"/>
              </a:spcBef>
            </a:pPr>
            <a:r>
              <a:rPr lang="en-US" sz="2400"/>
              <a:t>The population regression model:</a:t>
            </a:r>
          </a:p>
        </p:txBody>
      </p:sp>
      <p:sp>
        <p:nvSpPr>
          <p:cNvPr id="24582" name="Rectangle 6"/>
          <p:cNvSpPr>
            <a:spLocks noChangeArrowheads="1"/>
          </p:cNvSpPr>
          <p:nvPr/>
        </p:nvSpPr>
        <p:spPr bwMode="auto">
          <a:xfrm>
            <a:off x="2133600" y="2514600"/>
            <a:ext cx="1524000"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a:t>
            </a:r>
            <a:br>
              <a:rPr lang="en-US" sz="2000"/>
            </a:br>
            <a:r>
              <a:rPr lang="en-US" sz="2000"/>
              <a:t>y  intercept </a:t>
            </a:r>
          </a:p>
        </p:txBody>
      </p:sp>
      <p:sp>
        <p:nvSpPr>
          <p:cNvPr id="24583" name="Rectangle 7"/>
          <p:cNvSpPr>
            <a:spLocks noChangeArrowheads="1"/>
          </p:cNvSpPr>
          <p:nvPr/>
        </p:nvSpPr>
        <p:spPr bwMode="auto">
          <a:xfrm>
            <a:off x="3886200" y="2362200"/>
            <a:ext cx="1447800" cy="1003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Slope</a:t>
            </a:r>
            <a:br>
              <a:rPr lang="en-US" sz="2000"/>
            </a:br>
            <a:r>
              <a:rPr lang="en-US" sz="2000"/>
              <a:t>Coefficient </a:t>
            </a:r>
          </a:p>
        </p:txBody>
      </p:sp>
      <p:sp>
        <p:nvSpPr>
          <p:cNvPr id="24584" name="Rectangle 8"/>
          <p:cNvSpPr>
            <a:spLocks noChangeArrowheads="1"/>
          </p:cNvSpPr>
          <p:nvPr/>
        </p:nvSpPr>
        <p:spPr bwMode="auto">
          <a:xfrm>
            <a:off x="7772400" y="2286000"/>
            <a:ext cx="1147763" cy="1308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Random Error term, or residual</a:t>
            </a:r>
          </a:p>
        </p:txBody>
      </p:sp>
      <p:sp>
        <p:nvSpPr>
          <p:cNvPr id="24585" name="Rectangle 9"/>
          <p:cNvSpPr>
            <a:spLocks noChangeArrowheads="1"/>
          </p:cNvSpPr>
          <p:nvPr/>
        </p:nvSpPr>
        <p:spPr bwMode="auto">
          <a:xfrm>
            <a:off x="152400" y="3124200"/>
            <a:ext cx="1838325" cy="705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t>Dependent </a:t>
            </a:r>
            <a:r>
              <a:rPr lang="en-US" sz="2000" dirty="0" smtClean="0"/>
              <a:t>Variable </a:t>
            </a:r>
            <a:endParaRPr lang="en-US" sz="2000" dirty="0"/>
          </a:p>
        </p:txBody>
      </p:sp>
      <p:sp>
        <p:nvSpPr>
          <p:cNvPr id="24586" name="Line 10"/>
          <p:cNvSpPr>
            <a:spLocks noChangeShapeType="1"/>
          </p:cNvSpPr>
          <p:nvPr/>
        </p:nvSpPr>
        <p:spPr bwMode="auto">
          <a:xfrm>
            <a:off x="2971800" y="3200400"/>
            <a:ext cx="461963" cy="5905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7" name="Line 11"/>
          <p:cNvSpPr>
            <a:spLocks noChangeShapeType="1"/>
          </p:cNvSpPr>
          <p:nvPr/>
        </p:nvSpPr>
        <p:spPr bwMode="auto">
          <a:xfrm>
            <a:off x="1524000" y="3505200"/>
            <a:ext cx="609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8" name="Line 12"/>
          <p:cNvSpPr>
            <a:spLocks noChangeShapeType="1"/>
          </p:cNvSpPr>
          <p:nvPr/>
        </p:nvSpPr>
        <p:spPr bwMode="auto">
          <a:xfrm flipH="1">
            <a:off x="5943600" y="3200400"/>
            <a:ext cx="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9" name="Line 13"/>
          <p:cNvSpPr>
            <a:spLocks noChangeShapeType="1"/>
          </p:cNvSpPr>
          <p:nvPr/>
        </p:nvSpPr>
        <p:spPr bwMode="auto">
          <a:xfrm rot="20940815" flipH="1">
            <a:off x="7162800" y="3444875"/>
            <a:ext cx="617538" cy="2984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0" name="Rectangle 14"/>
          <p:cNvSpPr>
            <a:spLocks noChangeArrowheads="1"/>
          </p:cNvSpPr>
          <p:nvPr/>
        </p:nvSpPr>
        <p:spPr bwMode="auto">
          <a:xfrm>
            <a:off x="5638800" y="2514600"/>
            <a:ext cx="1604963"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Independent Variable</a:t>
            </a:r>
          </a:p>
        </p:txBody>
      </p:sp>
      <p:sp>
        <p:nvSpPr>
          <p:cNvPr id="24591" name="AutoShape 15"/>
          <p:cNvSpPr>
            <a:spLocks/>
          </p:cNvSpPr>
          <p:nvPr/>
        </p:nvSpPr>
        <p:spPr bwMode="auto">
          <a:xfrm rot="16200000" flipV="1">
            <a:off x="4569619" y="3431381"/>
            <a:ext cx="228600" cy="2662238"/>
          </a:xfrm>
          <a:prstGeom prst="leftBrace">
            <a:avLst>
              <a:gd name="adj1" fmla="val 97049"/>
              <a:gd name="adj2" fmla="val 50000"/>
            </a:avLst>
          </a:prstGeom>
          <a:noFill/>
          <a:ln w="38100">
            <a:solidFill>
              <a:schemeClr val="fo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2" name="Line 16"/>
          <p:cNvSpPr>
            <a:spLocks noChangeShapeType="1"/>
          </p:cNvSpPr>
          <p:nvPr/>
        </p:nvSpPr>
        <p:spPr bwMode="auto">
          <a:xfrm rot="-659185">
            <a:off x="4792663" y="3292475"/>
            <a:ext cx="227012" cy="3968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3" name="AutoShape 17"/>
          <p:cNvSpPr>
            <a:spLocks/>
          </p:cNvSpPr>
          <p:nvPr/>
        </p:nvSpPr>
        <p:spPr bwMode="auto">
          <a:xfrm rot="16200000" flipV="1">
            <a:off x="6896100" y="4289425"/>
            <a:ext cx="228600" cy="914400"/>
          </a:xfrm>
          <a:prstGeom prst="leftBrace">
            <a:avLst>
              <a:gd name="adj1" fmla="val 33333"/>
              <a:gd name="adj2" fmla="val 50000"/>
            </a:avLst>
          </a:prstGeom>
          <a:noFill/>
          <a:ln w="38100">
            <a:solidFill>
              <a:schemeClr val="folHlink"/>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4" name="Text Box 18"/>
          <p:cNvSpPr txBox="1">
            <a:spLocks noChangeArrowheads="1"/>
          </p:cNvSpPr>
          <p:nvPr/>
        </p:nvSpPr>
        <p:spPr bwMode="auto">
          <a:xfrm>
            <a:off x="6248400" y="4860925"/>
            <a:ext cx="17780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Random Error</a:t>
            </a:r>
          </a:p>
          <a:p>
            <a:pPr eaLnBrk="0" hangingPunct="0"/>
            <a:r>
              <a:rPr lang="en-US" sz="2000"/>
              <a:t> component</a:t>
            </a:r>
          </a:p>
        </p:txBody>
      </p:sp>
      <p:sp>
        <p:nvSpPr>
          <p:cNvPr id="19" name="Rectangle 18"/>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4626787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8" name="Rectangle 4"/>
          <p:cNvSpPr>
            <a:spLocks noGrp="1" noChangeArrowheads="1"/>
          </p:cNvSpPr>
          <p:nvPr>
            <p:ph type="title"/>
          </p:nvPr>
        </p:nvSpPr>
        <p:spPr/>
        <p:txBody>
          <a:bodyPr/>
          <a:lstStyle/>
          <a:p>
            <a:r>
              <a:rPr lang="en-US"/>
              <a:t>Population Linear Regression</a:t>
            </a:r>
          </a:p>
        </p:txBody>
      </p:sp>
      <p:sp>
        <p:nvSpPr>
          <p:cNvPr id="2663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9"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26660"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1"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2"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5" name="Rectangle 41"/>
          <p:cNvSpPr>
            <a:spLocks noChangeArrowheads="1"/>
          </p:cNvSpPr>
          <p:nvPr/>
        </p:nvSpPr>
        <p:spPr bwMode="auto">
          <a:xfrm>
            <a:off x="304800" y="3657600"/>
            <a:ext cx="1981200"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a:t>Predicted Value of y for x</a:t>
            </a:r>
            <a:r>
              <a:rPr lang="en-US" sz="2000" baseline="-25000"/>
              <a:t>i</a:t>
            </a:r>
            <a:r>
              <a:rPr lang="en-US" sz="2000"/>
              <a:t> </a:t>
            </a:r>
          </a:p>
        </p:txBody>
      </p:sp>
      <p:graphicFrame>
        <p:nvGraphicFramePr>
          <p:cNvPr id="26666" name="Object 42"/>
          <p:cNvGraphicFramePr>
            <a:graphicFrameLocks noChangeAspect="1"/>
          </p:cNvGraphicFramePr>
          <p:nvPr>
            <p:extLst/>
          </p:nvPr>
        </p:nvGraphicFramePr>
        <p:xfrm>
          <a:off x="3919538" y="1524000"/>
          <a:ext cx="3448050" cy="776288"/>
        </p:xfrm>
        <a:graphic>
          <a:graphicData uri="http://schemas.openxmlformats.org/presentationml/2006/ole">
            <mc:AlternateContent xmlns:mc="http://schemas.openxmlformats.org/markup-compatibility/2006">
              <mc:Choice xmlns:v="urn:schemas-microsoft-com:vml" Requires="v">
                <p:oleObj spid="_x0000_s321571"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538" y="1524000"/>
                        <a:ext cx="3448050" cy="7762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26667"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0" name="Line 46"/>
          <p:cNvSpPr>
            <a:spLocks noChangeShapeType="1"/>
          </p:cNvSpPr>
          <p:nvPr/>
        </p:nvSpPr>
        <p:spPr bwMode="auto">
          <a:xfrm>
            <a:off x="6629400" y="2286000"/>
            <a:ext cx="83820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1" name="Rectangle 47"/>
          <p:cNvSpPr>
            <a:spLocks noChangeArrowheads="1"/>
          </p:cNvSpPr>
          <p:nvPr/>
        </p:nvSpPr>
        <p:spPr bwMode="auto">
          <a:xfrm>
            <a:off x="7010400" y="3200400"/>
            <a:ext cx="16764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400"/>
              <a:t>Slope = </a:t>
            </a:r>
            <a:r>
              <a:rPr lang="el-GR" sz="2400">
                <a:cs typeface="Arial" charset="0"/>
              </a:rPr>
              <a:t>β</a:t>
            </a:r>
            <a:r>
              <a:rPr lang="en-US" sz="2400" baseline="-25000">
                <a:cs typeface="Arial" charset="0"/>
              </a:rPr>
              <a:t>1</a:t>
            </a:r>
            <a:endParaRPr lang="el-GR" sz="2400" baseline="-25000">
              <a:cs typeface="Arial" charset="0"/>
            </a:endParaRPr>
          </a:p>
        </p:txBody>
      </p:sp>
      <p:sp>
        <p:nvSpPr>
          <p:cNvPr id="26672"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a:cs typeface="Arial" charset="0"/>
              </a:rPr>
              <a:t>β</a:t>
            </a:r>
            <a:r>
              <a:rPr lang="en-US" sz="2000" baseline="-25000" dirty="0">
                <a:cs typeface="Arial" charset="0"/>
              </a:rPr>
              <a:t>0</a:t>
            </a:r>
            <a:r>
              <a:rPr lang="en-US" sz="2000" dirty="0"/>
              <a:t>  </a:t>
            </a:r>
          </a:p>
        </p:txBody>
      </p:sp>
      <p:sp>
        <p:nvSpPr>
          <p:cNvPr id="26673" name="Text Box 49"/>
          <p:cNvSpPr txBox="1">
            <a:spLocks noChangeArrowheads="1"/>
          </p:cNvSpPr>
          <p:nvPr/>
        </p:nvSpPr>
        <p:spPr bwMode="auto">
          <a:xfrm>
            <a:off x="4267200" y="3124200"/>
            <a:ext cx="533400" cy="5794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a:cs typeface="Arial" charset="0"/>
              </a:rPr>
              <a:t>ε</a:t>
            </a:r>
            <a:r>
              <a:rPr lang="en-US" sz="3200" baseline="-25000">
                <a:cs typeface="Arial" charset="0"/>
              </a:rPr>
              <a:t>i</a:t>
            </a:r>
            <a:endParaRPr lang="el-GR" sz="3200" baseline="-25000">
              <a:cs typeface="Arial" charset="0"/>
            </a:endParaRPr>
          </a:p>
        </p:txBody>
      </p:sp>
      <p:sp>
        <p:nvSpPr>
          <p:cNvPr id="50" name="Rectangle 47"/>
          <p:cNvSpPr>
            <a:spLocks noChangeArrowheads="1"/>
          </p:cNvSpPr>
          <p:nvPr/>
        </p:nvSpPr>
        <p:spPr bwMode="auto">
          <a:xfrm>
            <a:off x="5970588" y="4356100"/>
            <a:ext cx="28321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x-none" sz="2400" dirty="0" smtClean="0"/>
              <a:t>Regression Line</a:t>
            </a:r>
            <a:endParaRPr lang="el-GR" sz="2400" baseline="-25000" dirty="0">
              <a:cs typeface="Arial" charset="0"/>
            </a:endParaRPr>
          </a:p>
        </p:txBody>
      </p:sp>
      <p:sp>
        <p:nvSpPr>
          <p:cNvPr id="51" name="Line 3"/>
          <p:cNvSpPr>
            <a:spLocks noChangeShapeType="1"/>
          </p:cNvSpPr>
          <p:nvPr/>
        </p:nvSpPr>
        <p:spPr bwMode="auto">
          <a:xfrm flipH="1" flipV="1">
            <a:off x="5400674" y="3786188"/>
            <a:ext cx="569913" cy="728662"/>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2" name="Rectangle 51"/>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966961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Estimated Regression </a:t>
            </a:r>
            <a:r>
              <a:rPr lang="en-US" dirty="0"/>
              <a:t>M</a:t>
            </a:r>
            <a:r>
              <a:rPr lang="en-US" dirty="0" smtClean="0"/>
              <a:t>odel</a:t>
            </a:r>
            <a:endParaRPr lang="en-US" dirty="0"/>
          </a:p>
        </p:txBody>
      </p:sp>
      <p:sp>
        <p:nvSpPr>
          <p:cNvPr id="26631" name="Line 7"/>
          <p:cNvSpPr>
            <a:spLocks noChangeShapeType="1"/>
          </p:cNvSpPr>
          <p:nvPr/>
        </p:nvSpPr>
        <p:spPr bwMode="auto">
          <a:xfrm flipV="1">
            <a:off x="2383104" y="4133849"/>
            <a:ext cx="6314809" cy="161926"/>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468313" y="4073912"/>
            <a:ext cx="1828800" cy="705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smtClean="0"/>
              <a:t>Estimated Intercept </a:t>
            </a:r>
            <a:r>
              <a:rPr lang="en-US" sz="2000" dirty="0"/>
              <a:t>=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0" name="Line 38"/>
          <p:cNvSpPr>
            <a:spLocks noChangeShapeType="1"/>
          </p:cNvSpPr>
          <p:nvPr/>
        </p:nvSpPr>
        <p:spPr bwMode="auto">
          <a:xfrm>
            <a:off x="8382001" y="4100512"/>
            <a:ext cx="0" cy="326061"/>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126163" y="4671063"/>
            <a:ext cx="28321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704013" y="4192588"/>
            <a:ext cx="1676400" cy="219075"/>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4" name="Object 2"/>
          <p:cNvGraphicFramePr>
            <a:graphicFrameLocks noChangeAspect="1"/>
          </p:cNvGraphicFramePr>
          <p:nvPr>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322595"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5" name="Rectangle 47"/>
          <p:cNvSpPr>
            <a:spLocks noChangeArrowheads="1"/>
          </p:cNvSpPr>
          <p:nvPr/>
        </p:nvSpPr>
        <p:spPr bwMode="auto">
          <a:xfrm>
            <a:off x="2918472" y="4800600"/>
            <a:ext cx="2832100" cy="828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a:t>
            </a:r>
            <a:r>
              <a:rPr lang="x-none" sz="2400" dirty="0" smtClean="0"/>
              <a:t/>
            </a:r>
            <a:br>
              <a:rPr lang="x-none" sz="2400" dirty="0" smtClean="0"/>
            </a:br>
            <a:r>
              <a:rPr lang="x-none" sz="2400" dirty="0" smtClean="0"/>
              <a:t>Regression Line</a:t>
            </a:r>
            <a:endParaRPr lang="el-GR" sz="2400" baseline="-25000" dirty="0">
              <a:cs typeface="Arial" charset="0"/>
            </a:endParaRPr>
          </a:p>
        </p:txBody>
      </p:sp>
      <p:sp>
        <p:nvSpPr>
          <p:cNvPr id="46" name="Line 3"/>
          <p:cNvSpPr>
            <a:spLocks noChangeShapeType="1"/>
          </p:cNvSpPr>
          <p:nvPr/>
        </p:nvSpPr>
        <p:spPr bwMode="auto">
          <a:xfrm flipV="1">
            <a:off x="4114801" y="4295774"/>
            <a:ext cx="396874" cy="604838"/>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10996792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Better Estimate</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graphicFrame>
        <p:nvGraphicFramePr>
          <p:cNvPr id="70" name="Object 2"/>
          <p:cNvGraphicFramePr>
            <a:graphicFrameLocks noChangeAspect="1"/>
          </p:cNvGraphicFramePr>
          <p:nvPr>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323619"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Tree>
    <p:extLst>
      <p:ext uri="{BB962C8B-B14F-4D97-AF65-F5344CB8AC3E}">
        <p14:creationId xmlns:p14="http://schemas.microsoft.com/office/powerpoint/2010/main" val="11357565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8" name="Rectangle 4"/>
          <p:cNvSpPr>
            <a:spLocks noGrp="1" noChangeArrowheads="1"/>
          </p:cNvSpPr>
          <p:nvPr>
            <p:ph type="title"/>
          </p:nvPr>
        </p:nvSpPr>
        <p:spPr/>
        <p:txBody>
          <a:bodyPr/>
          <a:lstStyle/>
          <a:p>
            <a:r>
              <a:rPr lang="en-US" dirty="0" smtClean="0"/>
              <a:t>Estimated Regression Model</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1" name="Rectangle 35"/>
          <p:cNvSpPr>
            <a:spLocks noChangeArrowheads="1"/>
          </p:cNvSpPr>
          <p:nvPr/>
        </p:nvSpPr>
        <p:spPr bwMode="auto">
          <a:xfrm>
            <a:off x="241300" y="2489200"/>
            <a:ext cx="2057400"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a:t>
            </a:r>
            <a:r>
              <a:rPr lang="en-US" sz="2000" dirty="0" smtClean="0"/>
              <a:t>y </a:t>
            </a:r>
            <a:r>
              <a:rPr lang="en-US" sz="2000" dirty="0"/>
              <a:t>for x</a:t>
            </a:r>
            <a:r>
              <a:rPr lang="en-US" sz="2000" baseline="-25000" dirty="0"/>
              <a:t>i</a:t>
            </a:r>
            <a:endParaRPr lang="en-US" sz="2400" b="1" baseline="-25000" dirty="0"/>
          </a:p>
        </p:txBody>
      </p:sp>
      <p:sp>
        <p:nvSpPr>
          <p:cNvPr id="62"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a:t>
            </a:r>
            <a:br>
              <a:rPr lang="en-US" sz="2000" dirty="0"/>
            </a:br>
            <a:r>
              <a:rPr lang="en-US" sz="2000" dirty="0" smtClean="0"/>
              <a:t> </a:t>
            </a:r>
            <a:r>
              <a:rPr lang="en-US" sz="2000" dirty="0"/>
              <a:t>for x</a:t>
            </a:r>
            <a:r>
              <a:rPr lang="en-US" sz="2000" baseline="-25000" dirty="0"/>
              <a:t>i</a:t>
            </a:r>
            <a:r>
              <a:rPr lang="en-US" sz="2000" dirty="0"/>
              <a:t> </a:t>
            </a:r>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sp>
        <p:nvSpPr>
          <p:cNvPr id="69"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graphicFrame>
        <p:nvGraphicFramePr>
          <p:cNvPr id="70" name="Object 2"/>
          <p:cNvGraphicFramePr>
            <a:graphicFrameLocks noChangeAspect="1"/>
          </p:cNvGraphicFramePr>
          <p:nvPr>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324675"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1" name="Rectangle 13"/>
          <p:cNvSpPr>
            <a:spLocks noChangeArrowheads="1"/>
          </p:cNvSpPr>
          <p:nvPr/>
        </p:nvSpPr>
        <p:spPr bwMode="auto">
          <a:xfrm>
            <a:off x="2268538" y="6038850"/>
            <a:ext cx="67818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solidFill>
                  <a:schemeClr val="folHlink"/>
                </a:solidFill>
              </a:rPr>
              <a:t>The individual random error terms  </a:t>
            </a:r>
            <a:r>
              <a:rPr lang="en-US" sz="2000" dirty="0" err="1">
                <a:solidFill>
                  <a:schemeClr val="folHlink"/>
                </a:solidFill>
              </a:rPr>
              <a:t>e</a:t>
            </a:r>
            <a:r>
              <a:rPr lang="en-US" sz="2000" baseline="-25000" dirty="0" err="1">
                <a:solidFill>
                  <a:schemeClr val="folHlink"/>
                </a:solidFill>
              </a:rPr>
              <a:t>i</a:t>
            </a:r>
            <a:r>
              <a:rPr lang="en-US" sz="2000" dirty="0">
                <a:solidFill>
                  <a:schemeClr val="folHlink"/>
                </a:solidFill>
              </a:rPr>
              <a:t>  have a mean of zero</a:t>
            </a:r>
          </a:p>
        </p:txBody>
      </p:sp>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78" name="Freeform 40"/>
          <p:cNvSpPr>
            <a:spLocks/>
          </p:cNvSpPr>
          <p:nvPr/>
        </p:nvSpPr>
        <p:spPr bwMode="auto">
          <a:xfrm>
            <a:off x="2281238" y="39687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9" name="Freeform 40"/>
          <p:cNvSpPr>
            <a:spLocks/>
          </p:cNvSpPr>
          <p:nvPr/>
        </p:nvSpPr>
        <p:spPr bwMode="auto">
          <a:xfrm>
            <a:off x="2281238" y="26606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8"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59"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 name="Object 2"/>
          <p:cNvGraphicFramePr>
            <a:graphicFrameLocks noChangeAspect="1"/>
          </p:cNvGraphicFramePr>
          <p:nvPr>
            <p:extLst/>
          </p:nvPr>
        </p:nvGraphicFramePr>
        <p:xfrm>
          <a:off x="677863" y="3790950"/>
          <a:ext cx="401637" cy="504825"/>
        </p:xfrm>
        <a:graphic>
          <a:graphicData uri="http://schemas.openxmlformats.org/presentationml/2006/ole">
            <mc:AlternateContent xmlns:mc="http://schemas.openxmlformats.org/markup-compatibility/2006">
              <mc:Choice xmlns:v="urn:schemas-microsoft-com:vml" Requires="v">
                <p:oleObj spid="_x0000_s324676" name="Equation" r:id="rId6" imgW="152400" imgH="215900" progId="Equation.3">
                  <p:embed/>
                </p:oleObj>
              </mc:Choice>
              <mc:Fallback>
                <p:oleObj name="Equation" r:id="rId6" imgW="152400" imgH="215900" progId="Equation.3">
                  <p:embed/>
                  <p:pic>
                    <p:nvPicPr>
                      <p:cNvPr id="0" name=""/>
                      <p:cNvPicPr/>
                      <p:nvPr/>
                    </p:nvPicPr>
                    <p:blipFill>
                      <a:blip r:embed="rId7"/>
                      <a:stretch>
                        <a:fillRect/>
                      </a:stretch>
                    </p:blipFill>
                    <p:spPr>
                      <a:xfrm>
                        <a:off x="677863" y="3790950"/>
                        <a:ext cx="401637" cy="504825"/>
                      </a:xfrm>
                      <a:prstGeom prst="rect">
                        <a:avLst/>
                      </a:prstGeom>
                    </p:spPr>
                  </p:pic>
                </p:oleObj>
              </mc:Fallback>
            </mc:AlternateContent>
          </a:graphicData>
        </a:graphic>
      </p:graphicFrame>
      <p:sp>
        <p:nvSpPr>
          <p:cNvPr id="55"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6"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Tree>
    <p:extLst>
      <p:ext uri="{BB962C8B-B14F-4D97-AF65-F5344CB8AC3E}">
        <p14:creationId xmlns:p14="http://schemas.microsoft.com/office/powerpoint/2010/main" val="5235051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57" name="Object 4"/>
          <p:cNvGraphicFramePr>
            <a:graphicFrameLocks noChangeAspect="1"/>
          </p:cNvGraphicFramePr>
          <p:nvPr>
            <p:extLst/>
          </p:nvPr>
        </p:nvGraphicFramePr>
        <p:xfrm>
          <a:off x="5167313" y="1153318"/>
          <a:ext cx="1016000" cy="823913"/>
        </p:xfrm>
        <a:graphic>
          <a:graphicData uri="http://schemas.openxmlformats.org/presentationml/2006/ole">
            <mc:AlternateContent xmlns:mc="http://schemas.openxmlformats.org/markup-compatibility/2006">
              <mc:Choice xmlns:v="urn:schemas-microsoft-com:vml" Requires="v">
                <p:oleObj spid="_x0000_s325667" name="Equation" r:id="rId3" imgW="342900" imgH="279400" progId="Equation.3">
                  <p:embed/>
                </p:oleObj>
              </mc:Choice>
              <mc:Fallback>
                <p:oleObj name="Equation" r:id="rId3" imgW="342900" imgH="279400" progId="Equation.3">
                  <p:embed/>
                  <p:pic>
                    <p:nvPicPr>
                      <p:cNvPr id="0" name=""/>
                      <p:cNvPicPr>
                        <a:picLocks noChangeAspect="1" noChangeArrowheads="1"/>
                      </p:cNvPicPr>
                      <p:nvPr/>
                    </p:nvPicPr>
                    <p:blipFill>
                      <a:blip r:embed="rId4"/>
                      <a:srcRect/>
                      <a:stretch>
                        <a:fillRect/>
                      </a:stretch>
                    </p:blipFill>
                    <p:spPr bwMode="auto">
                      <a:xfrm>
                        <a:off x="5167313" y="1153318"/>
                        <a:ext cx="1016000" cy="8239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4410204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3" name="Object 4"/>
          <p:cNvGraphicFramePr>
            <a:graphicFrameLocks noChangeAspect="1"/>
          </p:cNvGraphicFramePr>
          <p:nvPr>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326691"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4"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45"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Value </a:t>
            </a:r>
            <a:br>
              <a:rPr lang="en-US" sz="2000" dirty="0"/>
            </a:br>
            <a:r>
              <a:rPr lang="en-US" sz="2000" dirty="0" smtClean="0"/>
              <a:t> </a:t>
            </a:r>
            <a:r>
              <a:rPr lang="en-US" sz="2000" dirty="0"/>
              <a:t>for x</a:t>
            </a:r>
            <a:r>
              <a:rPr lang="en-US" sz="2000" baseline="-25000" dirty="0"/>
              <a:t>i</a:t>
            </a:r>
            <a:r>
              <a:rPr lang="en-US" sz="2000" dirty="0"/>
              <a:t> </a:t>
            </a:r>
          </a:p>
        </p:txBody>
      </p:sp>
      <p:sp>
        <p:nvSpPr>
          <p:cNvPr id="4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2057363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4/24/17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2" name="Straight Connector 21"/>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5" name="TextBox 24"/>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6" name="Title 1"/>
          <p:cNvSpPr>
            <a:spLocks noGrp="1"/>
          </p:cNvSpPr>
          <p:nvPr>
            <p:ph type="title"/>
          </p:nvPr>
        </p:nvSpPr>
        <p:spPr>
          <a:xfrm>
            <a:off x="1896228" y="279861"/>
            <a:ext cx="6280441" cy="990107"/>
          </a:xfrm>
        </p:spPr>
        <p:txBody>
          <a:bodyPr anchor="t"/>
          <a:lstStyle/>
          <a:p>
            <a:r>
              <a:rPr lang="en-US" dirty="0" smtClean="0"/>
              <a:t>Where is the mean?</a:t>
            </a:r>
            <a:endParaRPr lang="en-US" dirty="0"/>
          </a:p>
        </p:txBody>
      </p:sp>
    </p:spTree>
    <p:extLst>
      <p:ext uri="{BB962C8B-B14F-4D97-AF65-F5344CB8AC3E}">
        <p14:creationId xmlns:p14="http://schemas.microsoft.com/office/powerpoint/2010/main" val="4749805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43" name="Object 4"/>
          <p:cNvGraphicFramePr>
            <a:graphicFrameLocks noChangeAspect="1"/>
          </p:cNvGraphicFramePr>
          <p:nvPr>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327747"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48" name="Object 4"/>
          <p:cNvGraphicFramePr>
            <a:graphicFrameLocks noChangeAspect="1"/>
          </p:cNvGraphicFramePr>
          <p:nvPr>
            <p:extLst/>
          </p:nvPr>
        </p:nvGraphicFramePr>
        <p:xfrm>
          <a:off x="2416175" y="2632075"/>
          <a:ext cx="4662488" cy="1684338"/>
        </p:xfrm>
        <a:graphic>
          <a:graphicData uri="http://schemas.openxmlformats.org/presentationml/2006/ole">
            <mc:AlternateContent xmlns:mc="http://schemas.openxmlformats.org/markup-compatibility/2006">
              <mc:Choice xmlns:v="urn:schemas-microsoft-com:vml" Requires="v">
                <p:oleObj spid="_x0000_s327748" name="Equation" r:id="rId6" imgW="1574800" imgH="571500" progId="Equation.3">
                  <p:embed/>
                </p:oleObj>
              </mc:Choice>
              <mc:Fallback>
                <p:oleObj name="Equation" r:id="rId6" imgW="1574800" imgH="571500" progId="Equation.3">
                  <p:embed/>
                  <p:pic>
                    <p:nvPicPr>
                      <p:cNvPr id="0" name=""/>
                      <p:cNvPicPr>
                        <a:picLocks noChangeAspect="1" noChangeArrowheads="1"/>
                      </p:cNvPicPr>
                      <p:nvPr/>
                    </p:nvPicPr>
                    <p:blipFill>
                      <a:blip r:embed="rId7"/>
                      <a:srcRect/>
                      <a:stretch>
                        <a:fillRect/>
                      </a:stretch>
                    </p:blipFill>
                    <p:spPr bwMode="auto">
                      <a:xfrm>
                        <a:off x="2416175" y="2632075"/>
                        <a:ext cx="4662488" cy="168433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 name="Rectangle 5"/>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670783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954132" y="310162"/>
            <a:ext cx="7758068" cy="990107"/>
          </a:xfrm>
        </p:spPr>
        <p:txBody>
          <a:bodyPr/>
          <a:lstStyle/>
          <a:p>
            <a:r>
              <a:rPr lang="en-US" dirty="0" smtClean="0"/>
              <a:t>Least Squares Regression Properties</a:t>
            </a:r>
            <a:endParaRPr lang="en-US" dirty="0"/>
          </a:p>
        </p:txBody>
      </p:sp>
      <p:sp>
        <p:nvSpPr>
          <p:cNvPr id="400387" name="Rectangle 3"/>
          <p:cNvSpPr>
            <a:spLocks noGrp="1" noChangeArrowheads="1"/>
          </p:cNvSpPr>
          <p:nvPr>
            <p:ph idx="1"/>
          </p:nvPr>
        </p:nvSpPr>
        <p:spPr/>
        <p:txBody>
          <a:bodyPr/>
          <a:lstStyle/>
          <a:p>
            <a:pPr marL="0" indent="0">
              <a:buNone/>
            </a:pPr>
            <a:r>
              <a:rPr lang="en-US" dirty="0" smtClean="0"/>
              <a:t>The sum of the residuals from the least squares regression line is 0.</a:t>
            </a:r>
          </a:p>
          <a:p>
            <a:pPr marL="0" indent="0">
              <a:buNone/>
            </a:pPr>
            <a:r>
              <a:rPr lang="en-US" dirty="0" smtClean="0"/>
              <a:t>The sum of the squared residuals is a minimum.</a:t>
            </a:r>
          </a:p>
          <a:p>
            <a:pPr marL="0" indent="0">
              <a:buNone/>
            </a:pPr>
            <a:r>
              <a:rPr lang="en-US" dirty="0" smtClean="0"/>
              <a:t>The simple regression line always passes through the mean of the y variable and the mean of the x variable.</a:t>
            </a:r>
          </a:p>
          <a:p>
            <a:pPr marL="0" indent="0">
              <a:buNone/>
            </a:pPr>
            <a:r>
              <a:rPr lang="en-US" dirty="0" smtClean="0"/>
              <a:t>The least squares coefficients are unbiased estimates of </a:t>
            </a:r>
            <a:r>
              <a:rPr lang="en-US" dirty="0" smtClean="0">
                <a:sym typeface="Symbol" charset="0"/>
              </a:rPr>
              <a:t></a:t>
            </a:r>
            <a:r>
              <a:rPr lang="en-US" baseline="-25000" dirty="0" smtClean="0">
                <a:sym typeface="Symbol" charset="0"/>
              </a:rPr>
              <a:t>0</a:t>
            </a:r>
            <a:r>
              <a:rPr lang="en-US" dirty="0" smtClean="0">
                <a:sym typeface="Symbol" charset="0"/>
              </a:rPr>
              <a:t> and </a:t>
            </a:r>
            <a:r>
              <a:rPr lang="en-US" baseline="-25000" dirty="0" smtClean="0">
                <a:sym typeface="Symbol" charset="0"/>
              </a:rPr>
              <a:t>1</a:t>
            </a:r>
            <a:r>
              <a:rPr lang="en-US" dirty="0" smtClean="0">
                <a:sym typeface="Symbol" charset="0"/>
              </a:rPr>
              <a:t>.</a:t>
            </a:r>
            <a:endParaRPr lang="en-US" dirty="0"/>
          </a:p>
        </p:txBody>
      </p:sp>
      <p:sp>
        <p:nvSpPr>
          <p:cNvPr id="2" name="Rectangle 1"/>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44975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t>Linear Regression </a:t>
            </a:r>
            <a:r>
              <a:rPr lang="en-US" dirty="0"/>
              <a:t>Assumptions</a:t>
            </a:r>
          </a:p>
        </p:txBody>
      </p:sp>
      <p:sp>
        <p:nvSpPr>
          <p:cNvPr id="25603" name="Rectangle 3"/>
          <p:cNvSpPr>
            <a:spLocks noGrp="1" noChangeArrowheads="1"/>
          </p:cNvSpPr>
          <p:nvPr>
            <p:ph idx="1"/>
          </p:nvPr>
        </p:nvSpPr>
        <p:spPr>
          <a:xfrm>
            <a:off x="1128943" y="1707453"/>
            <a:ext cx="7048804" cy="4379976"/>
          </a:xfrm>
        </p:spPr>
        <p:txBody>
          <a:bodyPr/>
          <a:lstStyle/>
          <a:p>
            <a:pPr marL="0" indent="0" defTabSz="852488">
              <a:lnSpc>
                <a:spcPct val="90000"/>
              </a:lnSpc>
              <a:spcBef>
                <a:spcPct val="40000"/>
              </a:spcBef>
              <a:buNone/>
            </a:pPr>
            <a:r>
              <a:rPr lang="en-US" dirty="0"/>
              <a:t>Error values (</a:t>
            </a:r>
            <a:r>
              <a:rPr lang="el-GR" dirty="0"/>
              <a:t>ε</a:t>
            </a:r>
            <a:r>
              <a:rPr lang="en-US" dirty="0"/>
              <a:t>) are statistically independent</a:t>
            </a:r>
          </a:p>
          <a:p>
            <a:pPr marL="0" indent="0" defTabSz="852488">
              <a:lnSpc>
                <a:spcPct val="90000"/>
              </a:lnSpc>
              <a:spcBef>
                <a:spcPct val="40000"/>
              </a:spcBef>
              <a:buNone/>
            </a:pPr>
            <a:r>
              <a:rPr lang="en-US" dirty="0"/>
              <a:t>Error values are normally distributed </a:t>
            </a:r>
            <a:r>
              <a:rPr lang="en-US" dirty="0" smtClean="0"/>
              <a:t/>
            </a:r>
            <a:br>
              <a:rPr lang="en-US" dirty="0" smtClean="0"/>
            </a:br>
            <a:r>
              <a:rPr lang="en-US" dirty="0" smtClean="0"/>
              <a:t>for </a:t>
            </a:r>
            <a:r>
              <a:rPr lang="en-US" dirty="0"/>
              <a:t>any given value of  x</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is </a:t>
            </a:r>
            <a:r>
              <a:rPr lang="en-US" dirty="0"/>
              <a:t>normal</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has </a:t>
            </a:r>
            <a:r>
              <a:rPr lang="en-US" dirty="0"/>
              <a:t>constant variance</a:t>
            </a:r>
          </a:p>
          <a:p>
            <a:pPr marL="0" indent="0" defTabSz="852488">
              <a:lnSpc>
                <a:spcPct val="90000"/>
              </a:lnSpc>
              <a:spcBef>
                <a:spcPct val="40000"/>
              </a:spcBef>
              <a:buNone/>
            </a:pPr>
            <a:r>
              <a:rPr lang="en-US" dirty="0"/>
              <a:t>The underlying relationship between the x variable and the y variable is linear</a:t>
            </a:r>
          </a:p>
        </p:txBody>
      </p:sp>
      <p:sp>
        <p:nvSpPr>
          <p:cNvPr id="4" name="Rectangle 3"/>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19966246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066800" y="1828800"/>
            <a:ext cx="7226300" cy="1371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p>
        </p:txBody>
      </p:sp>
      <p:sp>
        <p:nvSpPr>
          <p:cNvPr id="32771" name="Rectangle 3"/>
          <p:cNvSpPr>
            <a:spLocks noGrp="1" noChangeArrowheads="1"/>
          </p:cNvSpPr>
          <p:nvPr>
            <p:ph type="title"/>
          </p:nvPr>
        </p:nvSpPr>
        <p:spPr/>
        <p:txBody>
          <a:bodyPr/>
          <a:lstStyle/>
          <a:p>
            <a:pPr defTabSz="852488"/>
            <a:r>
              <a:rPr lang="en-US" sz="4000"/>
              <a:t>Simple Linear Regression Example</a:t>
            </a:r>
          </a:p>
        </p:txBody>
      </p:sp>
      <p:sp>
        <p:nvSpPr>
          <p:cNvPr id="32772" name="Rectangle 4"/>
          <p:cNvSpPr>
            <a:spLocks noGrp="1" noChangeArrowheads="1"/>
          </p:cNvSpPr>
          <p:nvPr>
            <p:ph idx="1"/>
          </p:nvPr>
        </p:nvSpPr>
        <p:spPr/>
        <p:txBody>
          <a:bodyPr/>
          <a:lstStyle/>
          <a:p>
            <a:pPr marL="0" indent="0" defTabSz="852488">
              <a:buNone/>
            </a:pPr>
            <a:r>
              <a:rPr lang="en-US" dirty="0">
                <a:solidFill>
                  <a:schemeClr val="bg1"/>
                </a:solidFill>
              </a:rPr>
              <a:t>A real estate agent wishes to examine the relationship between the selling price of a home and its size (measured in square feet)</a:t>
            </a:r>
          </a:p>
          <a:p>
            <a:pPr marL="320675" indent="-320675" defTabSz="852488"/>
            <a:endParaRPr lang="en-US" sz="1600" dirty="0"/>
          </a:p>
          <a:p>
            <a:pPr marL="320675" indent="-320675" defTabSz="852488"/>
            <a:r>
              <a:rPr lang="en-US" dirty="0"/>
              <a:t>A random sample of 10 houses is selected</a:t>
            </a:r>
          </a:p>
          <a:p>
            <a:pPr marL="693738" lvl="1" indent="-268288" defTabSz="852488"/>
            <a:r>
              <a:rPr lang="en-US" sz="3200" dirty="0">
                <a:solidFill>
                  <a:schemeClr val="folHlink"/>
                </a:solidFill>
              </a:rPr>
              <a:t>Dependent variable (y) = house price in $1000s</a:t>
            </a:r>
          </a:p>
          <a:p>
            <a:pPr marL="693738" lvl="1" indent="-268288" defTabSz="852488"/>
            <a:r>
              <a:rPr lang="en-US" sz="3200" dirty="0">
                <a:solidFill>
                  <a:schemeClr val="folHlink"/>
                </a:solidFill>
              </a:rPr>
              <a:t>Independent variable (x) = square feet</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051048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defTabSz="852488"/>
            <a:r>
              <a:rPr lang="en-US" sz="4000"/>
              <a:t>Sample Data for House Price Model</a:t>
            </a:r>
          </a:p>
        </p:txBody>
      </p:sp>
      <p:graphicFrame>
        <p:nvGraphicFramePr>
          <p:cNvPr id="33795" name="Group 3"/>
          <p:cNvGraphicFramePr>
            <a:graphicFrameLocks noGrp="1"/>
          </p:cNvGraphicFramePr>
          <p:nvPr>
            <p:extLst/>
          </p:nvPr>
        </p:nvGraphicFramePr>
        <p:xfrm>
          <a:off x="1524000" y="1600200"/>
          <a:ext cx="6096000" cy="4724400"/>
        </p:xfrm>
        <a:graphic>
          <a:graphicData uri="http://schemas.openxmlformats.org/drawingml/2006/table">
            <a:tbl>
              <a:tblPr firstRow="1">
                <a:tableStyleId>{5C22544A-7EE6-4342-B048-85BDC9FD1C3A}</a:tableStyleId>
              </a:tblPr>
              <a:tblGrid>
                <a:gridCol w="3149600"/>
                <a:gridCol w="2946400"/>
              </a:tblGrid>
              <a:tr h="609600">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House Price in $</a:t>
                      </a:r>
                      <a:r>
                        <a:rPr kumimoji="0" lang="en-US" sz="2100" u="none" strike="noStrike" cap="none" normalizeH="0" baseline="0" dirty="0" smtClean="0">
                          <a:ln>
                            <a:noFill/>
                          </a:ln>
                          <a:effectLst/>
                        </a:rPr>
                        <a:t>1000s (</a:t>
                      </a:r>
                      <a:r>
                        <a:rPr kumimoji="0" lang="en-US" sz="2100" u="none" strike="noStrike" cap="none" normalizeH="0" baseline="0" dirty="0">
                          <a:ln>
                            <a:noFill/>
                          </a:ln>
                          <a:effectLst/>
                        </a:rPr>
                        <a:t>y)</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Square Feet </a:t>
                      </a:r>
                      <a:r>
                        <a:rPr kumimoji="0" lang="en-US" sz="2100" u="none" strike="noStrike" cap="none" normalizeH="0" baseline="0" dirty="0" smtClean="0">
                          <a:ln>
                            <a:noFill/>
                          </a:ln>
                          <a:effectLst/>
                        </a:rPr>
                        <a:t>(</a:t>
                      </a:r>
                      <a:r>
                        <a:rPr kumimoji="0" lang="en-US" sz="2100" u="none" strike="noStrike" cap="none" normalizeH="0" baseline="0" dirty="0">
                          <a:ln>
                            <a:noFill/>
                          </a:ln>
                          <a:effectLst/>
                        </a:rPr>
                        <a:t>x)</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312</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1600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279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1700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308</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1875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199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1100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1550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405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2350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324</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1425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255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1700</a:t>
                      </a:r>
                      <a:endParaRPr kumimoji="0" lang="en-US" sz="2100" b="1"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995292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28771"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2700">
                            <a:solidFill>
                              <a:srgbClr val="CCFF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328772"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xmlns="">
                            <a:solidFill>
                              <a:srgbClr val="FFD5D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0738731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29795"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2700">
                            <a:solidFill>
                              <a:srgbClr val="CCFF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329796"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xmlns="">
                            <a:solidFill>
                              <a:srgbClr val="FFD5D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000" dirty="0"/>
              <a:t>Intercept </a:t>
            </a:r>
          </a:p>
          <a:p>
            <a:pPr eaLnBrk="0" hangingPunct="0">
              <a:lnSpc>
                <a:spcPct val="40000"/>
              </a:lnSpc>
              <a:spcBef>
                <a:spcPct val="50000"/>
              </a:spcBef>
            </a:pPr>
            <a:r>
              <a:rPr lang="en-US" sz="2000" dirty="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094286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30819"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xmlns="">
                            <a:solidFill>
                              <a:srgbClr val="CCFFFF"/>
                            </a:solidFill>
                          </a14:hiddenFill>
                        </a:ext>
                        <a:ext uri="{91240B29-F687-4f45-9708-019B960494DF}">
                          <a14:hiddenLine xmlns:a14="http://schemas.microsoft.com/office/drawing/2010/main" xmlns="" w="12700">
                            <a:solidFill>
                              <a:srgbClr val="CCFF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extLst/>
          </p:nvPr>
        </p:nvGraphicFramePr>
        <p:xfrm>
          <a:off x="2082800" y="5943600"/>
          <a:ext cx="5530850" cy="365125"/>
        </p:xfrm>
        <a:graphic>
          <a:graphicData uri="http://schemas.openxmlformats.org/presentationml/2006/ole">
            <mc:AlternateContent xmlns:mc="http://schemas.openxmlformats.org/markup-compatibility/2006">
              <mc:Choice xmlns:v="urn:schemas-microsoft-com:vml" Requires="v">
                <p:oleObj spid="_x0000_s330820" name="Equation" r:id="rId6" imgW="3086100" imgH="203200" progId="Equation.3">
                  <p:embed/>
                </p:oleObj>
              </mc:Choice>
              <mc:Fallback>
                <p:oleObj name="Equation" r:id="rId6" imgW="3086100" imgH="203200" progId="Equation.3">
                  <p:embed/>
                  <p:pic>
                    <p:nvPicPr>
                      <p:cNvPr id="0" name=""/>
                      <p:cNvPicPr>
                        <a:picLocks noChangeAspect="1" noChangeArrowheads="1"/>
                      </p:cNvPicPr>
                      <p:nvPr/>
                    </p:nvPicPr>
                    <p:blipFill>
                      <a:blip r:embed="rId7"/>
                      <a:srcRect/>
                      <a:stretch>
                        <a:fillRect/>
                      </a:stretch>
                    </p:blipFill>
                    <p:spPr bwMode="auto">
                      <a:xfrm>
                        <a:off x="2082800" y="5943600"/>
                        <a:ext cx="5530850" cy="365125"/>
                      </a:xfrm>
                      <a:prstGeom prst="rect">
                        <a:avLst/>
                      </a:prstGeom>
                      <a:noFill/>
                      <a:ln>
                        <a:noFill/>
                      </a:ln>
                      <a:effectLst/>
                      <a:extLst>
                        <a:ext uri="{909E8E84-426E-40dd-AFC4-6F175D3DCCD1}">
                          <a14:hiddenFill xmlns:a14="http://schemas.microsoft.com/office/drawing/2010/main" xmlns="">
                            <a:solidFill>
                              <a:srgbClr val="FFD5D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r>
              <a:rPr lang="en-US" sz="2000" dirty="0"/>
              <a:t>Slope </a:t>
            </a:r>
          </a:p>
          <a:p>
            <a:pPr eaLnBrk="0" hangingPunct="0"/>
            <a:r>
              <a:rPr lang="en-US" sz="2000" dirty="0"/>
              <a:t>= 0.10977</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xmlns="">
                <a:solidFill>
                  <a:srgbClr val="CC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6130835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nvPr>
        </p:nvGraphicFramePr>
        <p:xfrm>
          <a:off x="228600" y="1905000"/>
          <a:ext cx="2819400" cy="4377436"/>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331811"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170426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nvPr>
        </p:nvGraphicFramePr>
        <p:xfrm>
          <a:off x="228600" y="1905000"/>
          <a:ext cx="2819400" cy="4377436"/>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332867"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92200" y="388938"/>
            <a:ext cx="75946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332868"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9"/>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438961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21117</TotalTime>
  <Words>5364</Words>
  <Application>Microsoft Macintosh PowerPoint</Application>
  <PresentationFormat>On-screen Show (4:3)</PresentationFormat>
  <Paragraphs>1377</Paragraphs>
  <Slides>123</Slides>
  <Notes>75</Notes>
  <HiddenSlides>9</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123</vt:i4>
      </vt:variant>
    </vt:vector>
  </HeadingPairs>
  <TitlesOfParts>
    <vt:vector size="139" baseType="lpstr">
      <vt:lpstr>Calibri</vt:lpstr>
      <vt:lpstr>Cambria Math</vt:lpstr>
      <vt:lpstr>Copperplate</vt:lpstr>
      <vt:lpstr>Courier New</vt:lpstr>
      <vt:lpstr>Geneva</vt:lpstr>
      <vt:lpstr>Helvetica</vt:lpstr>
      <vt:lpstr>Monotype Sorts</vt:lpstr>
      <vt:lpstr>ＭＳ Ｐゴシック</vt:lpstr>
      <vt:lpstr>Symbol</vt:lpstr>
      <vt:lpstr>Tahoma</vt:lpstr>
      <vt:lpstr>Times New Roman</vt:lpstr>
      <vt:lpstr>宋体</vt:lpstr>
      <vt:lpstr>Arial</vt:lpstr>
      <vt:lpstr>Office Theme</vt:lpstr>
      <vt:lpstr>Equation</vt:lpstr>
      <vt:lpstr>Chart</vt:lpstr>
      <vt:lpstr>PowerPoint Presentation</vt:lpstr>
      <vt:lpstr>Causality</vt:lpstr>
      <vt:lpstr>Frequentist vs Bayesian Approaches</vt:lpstr>
      <vt:lpstr>Common Statistical Tests: T-Test</vt:lpstr>
      <vt:lpstr>Two samples</vt:lpstr>
      <vt:lpstr>Where is the mean?</vt:lpstr>
      <vt:lpstr>PowerPoint Presentation</vt:lpstr>
      <vt:lpstr>PowerPoint Presentation</vt:lpstr>
      <vt:lpstr>Where is the mean?</vt:lpstr>
      <vt:lpstr>PowerPoint Presentation</vt:lpstr>
      <vt:lpstr>PowerPoint Presentation</vt:lpstr>
      <vt:lpstr>Is there a difference?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Importance of priors</vt:lpstr>
      <vt:lpstr>Plausibility of the hypothesis (inference)</vt:lpstr>
      <vt:lpstr>‘Statistical significance’</vt:lpstr>
      <vt:lpstr>Actual implications of the p-value</vt:lpstr>
      <vt:lpstr>Actual implications of the p-value</vt:lpstr>
      <vt:lpstr>What does this have to do with causality?</vt:lpstr>
      <vt:lpstr>PowerPoint Presentation</vt:lpstr>
      <vt:lpstr>PowerPoint Presentation</vt:lpstr>
      <vt:lpstr>Flaws with p values</vt:lpstr>
      <vt:lpstr>Further flaws</vt:lpstr>
      <vt:lpstr>Potential Errors</vt:lpstr>
      <vt:lpstr>Could our Estimate Be Wrong? </vt:lpstr>
      <vt:lpstr>Could our Estimate Be Wrong? </vt:lpstr>
      <vt:lpstr>Type II errors (failure to detect difference) also caused by small effect size</vt:lpstr>
      <vt:lpstr>False positive and negative  Error Tradeoffs</vt:lpstr>
      <vt:lpstr>Could our Estimate Be Wrong? </vt:lpstr>
      <vt:lpstr>Could our Estimate Be Wrong? </vt:lpstr>
      <vt:lpstr>Testing of hypotheses False positives &amp; negatives</vt:lpstr>
      <vt:lpstr>Testing of hypotheses False positives &amp; negatives: Example</vt:lpstr>
      <vt:lpstr>Could our Estimate Be Wrong? </vt:lpstr>
      <vt:lpstr>Testing of hypotheses False positives &amp; negatives</vt:lpstr>
      <vt:lpstr>Types of errors</vt:lpstr>
      <vt:lpstr>Beyond Binary Hypothesis Testing</vt:lpstr>
      <vt:lpstr>Four relations</vt:lpstr>
      <vt:lpstr>Caveats</vt:lpstr>
      <vt:lpstr>Example: infant mortality</vt:lpstr>
      <vt:lpstr>Graphical model</vt:lpstr>
      <vt:lpstr>Graphical Model Example</vt:lpstr>
      <vt:lpstr>Application: Causes and effects of poverty</vt:lpstr>
      <vt:lpstr>Graphical models and explanation</vt:lpstr>
      <vt:lpstr>Example things to beware of </vt:lpstr>
      <vt:lpstr>Summary</vt:lpstr>
      <vt:lpstr>Summary</vt:lpstr>
      <vt:lpstr>Summary</vt:lpstr>
      <vt:lpstr>Summary</vt:lpstr>
      <vt:lpstr>Bayesian Approaches</vt:lpstr>
      <vt:lpstr>Great book ,wrong language</vt:lpstr>
      <vt:lpstr>Basic steps</vt:lpstr>
      <vt:lpstr>Basic steps</vt:lpstr>
      <vt:lpstr>Basic steps</vt:lpstr>
      <vt:lpstr>Basic steps</vt:lpstr>
      <vt:lpstr>Priors</vt:lpstr>
      <vt:lpstr>Creating the posterior distribution</vt:lpstr>
      <vt:lpstr>Basic steps</vt:lpstr>
      <vt:lpstr>Basic steps</vt:lpstr>
      <vt:lpstr>PowerPoint Presentation</vt:lpstr>
      <vt:lpstr>An example</vt:lpstr>
      <vt:lpstr>An example</vt:lpstr>
      <vt:lpstr>An example</vt:lpstr>
      <vt:lpstr>An example</vt:lpstr>
      <vt:lpstr>Reconsidering what we know about disease</vt:lpstr>
      <vt:lpstr>Reconsidering what we know about disease</vt:lpstr>
      <vt:lpstr>Reconsidering what we know about disease: The impact of priors</vt:lpstr>
      <vt:lpstr>Solving for θ </vt:lpstr>
      <vt:lpstr>Statistical Regression Analysis</vt:lpstr>
      <vt:lpstr>Relationship with correlation</vt:lpstr>
      <vt:lpstr>Regression in Machine Learning</vt:lpstr>
      <vt:lpstr>Simple Linear Regression Model</vt:lpstr>
      <vt:lpstr>Population Linear Regression</vt:lpstr>
      <vt:lpstr>Population Linear Regression</vt:lpstr>
      <vt:lpstr>Estimated Regression Model</vt:lpstr>
      <vt:lpstr>Better Estimate</vt:lpstr>
      <vt:lpstr>Estimated Regression Model</vt:lpstr>
      <vt:lpstr>Least Squares Criterion</vt:lpstr>
      <vt:lpstr>Least Squares Criterion</vt:lpstr>
      <vt:lpstr>Least Squares Criterion</vt:lpstr>
      <vt:lpstr>Least Squares Regression Properties</vt:lpstr>
      <vt:lpstr>Linear Regression Assumptions</vt:lpstr>
      <vt:lpstr>Simple Linear Regression Example</vt:lpstr>
      <vt:lpstr>Sample Data for House Price Model</vt:lpstr>
      <vt:lpstr>Graphical Presentation</vt:lpstr>
      <vt:lpstr>Graphical Presentation</vt:lpstr>
      <vt:lpstr>Graphical Presentation</vt:lpstr>
      <vt:lpstr>Example: House Prices</vt:lpstr>
      <vt:lpstr>Example: House Prices</vt:lpstr>
      <vt:lpstr>Example: House Prices</vt:lpstr>
      <vt:lpstr>Coefficient of Determination</vt:lpstr>
      <vt:lpstr>Explained and Unexplained Variation</vt:lpstr>
      <vt:lpstr>Explained and Unexplained Variation</vt:lpstr>
      <vt:lpstr>Unexplained error in House Price Model (SSE)</vt:lpstr>
      <vt:lpstr>Explained and Unexplained Variation</vt:lpstr>
      <vt:lpstr>Standard Error of Estimate</vt:lpstr>
      <vt:lpstr>Explained and Unexplained Variation</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Multiple Linear Regression</vt:lpstr>
      <vt:lpstr>Multivariate regression pitfalls</vt:lpstr>
      <vt:lpstr>Multivariate regression pitfalls</vt:lpstr>
      <vt:lpstr>Multivariate regression pitfalls</vt:lpstr>
      <vt:lpstr>Overfitting simulation (where we  know the ‘true’ population has R2=0)</vt:lpstr>
      <vt:lpstr>Overfitting: 3 cases/predictor:  mean R2 looks like .3</vt:lpstr>
      <vt:lpstr>Overfitting: 13 cases/predictor:  mean R2 looks like .05</vt:lpstr>
      <vt:lpstr>Summary</vt:lpstr>
      <vt:lpstr>Summary</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659</cp:revision>
  <cp:lastPrinted>2014-02-18T19:49:30Z</cp:lastPrinted>
  <dcterms:created xsi:type="dcterms:W3CDTF">2013-10-07T16:54:34Z</dcterms:created>
  <dcterms:modified xsi:type="dcterms:W3CDTF">2017-04-25T14:24:44Z</dcterms:modified>
</cp:coreProperties>
</file>